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343" r:id="rId3"/>
    <p:sldId id="355" r:id="rId4"/>
    <p:sldId id="356" r:id="rId5"/>
    <p:sldId id="357" r:id="rId6"/>
    <p:sldId id="358" r:id="rId7"/>
    <p:sldId id="371" r:id="rId8"/>
    <p:sldId id="359" r:id="rId9"/>
    <p:sldId id="360" r:id="rId10"/>
    <p:sldId id="361" r:id="rId11"/>
    <p:sldId id="362" r:id="rId12"/>
    <p:sldId id="370" r:id="rId13"/>
    <p:sldId id="363" r:id="rId14"/>
    <p:sldId id="364" r:id="rId15"/>
    <p:sldId id="365" r:id="rId16"/>
    <p:sldId id="366" r:id="rId17"/>
    <p:sldId id="372" r:id="rId18"/>
    <p:sldId id="373" r:id="rId19"/>
    <p:sldId id="367" r:id="rId20"/>
    <p:sldId id="369" r:id="rId21"/>
    <p:sldId id="315" r:id="rId2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24579"/>
    <a:srgbClr val="579597"/>
    <a:srgbClr val="FF0066"/>
    <a:srgbClr val="A4C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3" autoAdjust="0"/>
    <p:restoredTop sz="96270" autoAdjust="0"/>
  </p:normalViewPr>
  <p:slideViewPr>
    <p:cSldViewPr>
      <p:cViewPr>
        <p:scale>
          <a:sx n="66" d="100"/>
          <a:sy n="66" d="100"/>
        </p:scale>
        <p:origin x="-1182" y="-126"/>
      </p:cViewPr>
      <p:guideLst>
        <p:guide orient="horz" pos="845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482166080591278"/>
                  <c:y val="-0.2952774608637103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Très satisfaits</a:t>
                    </a:r>
                    <a:r>
                      <a:rPr lang="en-US"/>
                      <a:t>
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86%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Feuil2!$A$3:$A$5</c:f>
              <c:strCache>
                <c:ptCount val="3"/>
                <c:pt idx="0">
                  <c:v>Très satisfaits</c:v>
                </c:pt>
                <c:pt idx="1">
                  <c:v>Plutôt satisfaits</c:v>
                </c:pt>
                <c:pt idx="2">
                  <c:v>Plutôt déçus</c:v>
                </c:pt>
              </c:strCache>
            </c:strRef>
          </c:cat>
          <c:val>
            <c:numRef>
              <c:f>Feuil2!$B$3:$B$5</c:f>
              <c:numCache>
                <c:formatCode>0%</c:formatCode>
                <c:ptCount val="3"/>
                <c:pt idx="0">
                  <c:v>0.86</c:v>
                </c:pt>
                <c:pt idx="1">
                  <c:v>0.1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Feuil3!$A$2:$A$3</c:f>
              <c:strCache>
                <c:ptCount val="2"/>
                <c:pt idx="0">
                  <c:v>Utilisateurs finaux</c:v>
                </c:pt>
                <c:pt idx="1">
                  <c:v>Professionnels de l'Incendie, de la Sûreté et de la Santé au Travail</c:v>
                </c:pt>
              </c:strCache>
            </c:strRef>
          </c:cat>
          <c:val>
            <c:numRef>
              <c:f>Feuil3!$B$2:$B$3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1E458A1-1271-4D50-A816-2F7AA35CCE15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0C70478-673C-45B4-999C-ECC79D6674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47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1775B9-A7B0-4942-95C0-4E963BE7FD0B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32BD99-C684-4420-947A-9BF6D3B8AA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84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En avril 2014</a:t>
            </a:r>
            <a:endParaRPr lang="fr-FR" altLang="fr-FR" dirty="0" smtClean="0"/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2745-7B4F-46E6-A8C9-A4853F339342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0246-91BD-47A5-B893-BB863F6DC8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42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E119-FC53-45EE-B0C1-50DAAA389250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FD05-C92B-4418-99C9-4DEC6D47AC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2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B020-B86B-4DDA-B14A-3BD309C18452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6130-1962-49A3-A815-D7DBB2708C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36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33AD-6AC4-49CC-B25F-3BC9827464D6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242A-75B5-40E0-A58C-0C49C6ACA6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5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FB05-78CB-4DDC-AD5A-1BFA2998461C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8202-6B2A-47C1-84FB-0AA47C78F5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3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128E-434F-487E-850E-157773B0F171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E5B9-E242-46D4-9494-0FD9809CF7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7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7C4F-BB07-41DC-BC9F-46FB94748D31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4E40-3497-4D56-ABC3-CE833F0C5B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20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BADC-EF9C-482B-B0E7-5FB6E1BBB003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0143-8331-4517-9334-974566001A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61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238F-D7AE-461E-9A57-FABE82C81E17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8C04-6A6E-4895-967F-00EF77059E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3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AF94-4F1A-4F28-A6A7-D3D310684E45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4433-1BB2-460E-9243-7553DF471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5161-08E3-4934-BBCE-4154821767EA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6085-D351-4673-A896-3E5CB88873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1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C4C7C-6189-4D9C-9453-4CB0C0F0B530}" type="datetimeFigureOut">
              <a:rPr lang="fr-FR"/>
              <a:pPr>
                <a:defRPr/>
              </a:pPr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28982D-1AD7-474E-9875-A1FB61E554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4.jpeg"/><Relationship Id="rId5" Type="http://schemas.openxmlformats.org/officeDocument/2006/relationships/image" Target="../media/image3.jpg"/><Relationship Id="rId1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image" Target="../media/image1.png"/><Relationship Id="rId9" Type="http://schemas.openxmlformats.org/officeDocument/2006/relationships/image" Target="../media/image23.jp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2.png"/><Relationship Id="rId5" Type="http://schemas.openxmlformats.org/officeDocument/2006/relationships/image" Target="../media/image3.jp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50.png"/><Relationship Id="rId5" Type="http://schemas.openxmlformats.org/officeDocument/2006/relationships/image" Target="../media/image3.jp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66.png"/><Relationship Id="rId5" Type="http://schemas.openxmlformats.org/officeDocument/2006/relationships/image" Target="../media/image3.jp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jpeg"/><Relationship Id="rId5" Type="http://schemas.openxmlformats.org/officeDocument/2006/relationships/image" Target="../media/image3.jp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27.jpeg"/><Relationship Id="rId3" Type="http://schemas.openxmlformats.org/officeDocument/2006/relationships/image" Target="../media/image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0.jpeg"/><Relationship Id="rId5" Type="http://schemas.openxmlformats.org/officeDocument/2006/relationships/image" Target="../media/image3.jp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Relationship Id="rId22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hyperlink" Target="https://www.facebook.com/media/set/?set=a.281991255300720.1073741829.252103614956151&amp;type=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1"/>
          <p:cNvSpPr txBox="1">
            <a:spLocks noChangeArrowheads="1"/>
          </p:cNvSpPr>
          <p:nvPr/>
        </p:nvSpPr>
        <p:spPr bwMode="auto">
          <a:xfrm>
            <a:off x="1682750" y="3818423"/>
            <a:ext cx="74612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altLang="fr-FR" sz="2400" b="1" dirty="0" smtClean="0">
                <a:solidFill>
                  <a:srgbClr val="024579"/>
                </a:solidFill>
                <a:latin typeface="Verdana" pitchFamily="34" charset="0"/>
                <a:sym typeface="Symbol" pitchFamily="18" charset="2"/>
              </a:rPr>
              <a:t>L’événement </a:t>
            </a:r>
            <a:r>
              <a:rPr lang="fr-FR" altLang="fr-FR" sz="2400" b="1" dirty="0" smtClean="0">
                <a:solidFill>
                  <a:srgbClr val="CC0000"/>
                </a:solidFill>
                <a:latin typeface="Verdana" pitchFamily="34" charset="0"/>
                <a:sym typeface="Symbol" pitchFamily="18" charset="2"/>
              </a:rPr>
              <a:t>annuel</a:t>
            </a:r>
            <a:r>
              <a:rPr lang="fr-FR" altLang="fr-FR" sz="2400" b="1" dirty="0" smtClean="0">
                <a:solidFill>
                  <a:srgbClr val="024579"/>
                </a:solidFill>
                <a:latin typeface="Verdana" pitchFamily="34" charset="0"/>
                <a:sym typeface="Symbol" pitchFamily="18" charset="2"/>
              </a:rPr>
              <a:t> de référence</a:t>
            </a:r>
          </a:p>
          <a:p>
            <a:pPr algn="ctr">
              <a:lnSpc>
                <a:spcPct val="120000"/>
              </a:lnSpc>
              <a:defRPr/>
            </a:pPr>
            <a:r>
              <a:rPr lang="fr-FR" altLang="fr-FR" sz="2400" b="1" dirty="0" smtClean="0">
                <a:solidFill>
                  <a:srgbClr val="024579"/>
                </a:solidFill>
                <a:latin typeface="Verdana" pitchFamily="34" charset="0"/>
                <a:sym typeface="Symbol" pitchFamily="18" charset="2"/>
              </a:rPr>
              <a:t>pour la maîtrise globale des risques</a:t>
            </a:r>
            <a:endParaRPr lang="fr-FR" altLang="fr-FR" sz="2400" b="1" dirty="0">
              <a:solidFill>
                <a:srgbClr val="024579"/>
              </a:solidFill>
              <a:latin typeface="Verdana" pitchFamily="34" charset="0"/>
              <a:sym typeface="Symbol" pitchFamily="18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pic>
        <p:nvPicPr>
          <p:cNvPr id="15" name="Picture 18" descr="communica organis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71" y="620688"/>
            <a:ext cx="3708400" cy="2730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1003693" y="3106105"/>
            <a:ext cx="2314551" cy="8886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19672" y="5218167"/>
            <a:ext cx="504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  <a:latin typeface="Verdana" pitchFamily="34" charset="0"/>
                <a:sym typeface="Wingdings 2"/>
              </a:rPr>
              <a:t>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Santé </a:t>
            </a:r>
            <a:r>
              <a:rPr lang="fr-FR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/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Sécurité au </a:t>
            </a:r>
            <a:r>
              <a:rPr lang="fr-FR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Travail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9672" y="5651956"/>
            <a:ext cx="387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C0000"/>
                </a:solidFill>
                <a:latin typeface="Verdana" pitchFamily="34" charset="0"/>
                <a:sym typeface="Wingdings 2"/>
              </a:rPr>
              <a:t>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Risques technologiques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97333" y="5218167"/>
            <a:ext cx="34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C0000"/>
                </a:solidFill>
                <a:latin typeface="Verdana" pitchFamily="34" charset="0"/>
                <a:sym typeface="Wingdings 2"/>
              </a:rPr>
              <a:t>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Sûreté / Malveillance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97333" y="5650215"/>
            <a:ext cx="34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C0000"/>
                </a:solidFill>
                <a:latin typeface="Verdana" pitchFamily="34" charset="0"/>
                <a:sym typeface="Wingdings 2"/>
              </a:rPr>
              <a:t>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Sécurité incendie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835150" y="4941168"/>
            <a:ext cx="6813574" cy="36004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395953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intérêt très marqué pour les CONFERENCES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835150" y="1484784"/>
            <a:ext cx="7147825" cy="523220"/>
            <a:chOff x="1835150" y="1639793"/>
            <a:chExt cx="7147825" cy="523220"/>
          </a:xfrm>
        </p:grpSpPr>
        <p:sp>
          <p:nvSpPr>
            <p:cNvPr id="3" name="ZoneTexte 2"/>
            <p:cNvSpPr txBox="1"/>
            <p:nvPr/>
          </p:nvSpPr>
          <p:spPr>
            <a:xfrm>
              <a:off x="1835150" y="1639793"/>
              <a:ext cx="5778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La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maîtrise globale des risques </a:t>
              </a:r>
              <a:r>
                <a:rPr lang="fr-FR" sz="1400" dirty="0" smtClean="0"/>
                <a:t>au service d’un développement durable de l’économie </a:t>
              </a:r>
              <a:r>
                <a:rPr lang="fr-FR" sz="1400" dirty="0" smtClean="0"/>
                <a:t>marocaine – CONFERENCE INAUGURALE</a:t>
              </a:r>
              <a:endParaRPr lang="fr-FR" sz="1400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668344" y="1844824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100 pers.</a:t>
              </a:r>
              <a:endParaRPr lang="fr-FR" sz="14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835696" y="2102699"/>
            <a:ext cx="7147825" cy="326941"/>
            <a:chOff x="1835150" y="1639793"/>
            <a:chExt cx="7147825" cy="326941"/>
          </a:xfrm>
        </p:grpSpPr>
        <p:sp>
          <p:nvSpPr>
            <p:cNvPr id="14" name="ZoneTexte 13"/>
            <p:cNvSpPr txBox="1"/>
            <p:nvPr/>
          </p:nvSpPr>
          <p:spPr>
            <a:xfrm>
              <a:off x="1835150" y="1639793"/>
              <a:ext cx="597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Management </a:t>
              </a:r>
              <a:r>
                <a:rPr lang="fr-FR" sz="1400" dirty="0" smtClean="0"/>
                <a:t>de la sécurité suivant la pyramide BIRD – OCP GROUP</a:t>
              </a:r>
              <a:endParaRPr lang="fr-FR" sz="14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668344" y="1658957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60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835696" y="2462739"/>
            <a:ext cx="7147825" cy="523220"/>
            <a:chOff x="1835150" y="1639793"/>
            <a:chExt cx="7147825" cy="523220"/>
          </a:xfrm>
        </p:grpSpPr>
        <p:sp>
          <p:nvSpPr>
            <p:cNvPr id="18" name="ZoneTexte 17"/>
            <p:cNvSpPr txBox="1"/>
            <p:nvPr/>
          </p:nvSpPr>
          <p:spPr>
            <a:xfrm>
              <a:off x="1835150" y="1639793"/>
              <a:ext cx="5778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dirty="0" smtClean="0"/>
                <a:t>Sécurité des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chantiers de construction </a:t>
              </a:r>
              <a:r>
                <a:rPr lang="fr-FR" sz="1400" dirty="0" smtClean="0"/>
                <a:t>: risque électrique, travaux en hauteur et éboulement de terrains - OMHSE</a:t>
              </a:r>
              <a:endParaRPr lang="fr-FR" sz="1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668344" y="1844824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70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835696" y="3038803"/>
            <a:ext cx="7147825" cy="523220"/>
            <a:chOff x="1835150" y="1639793"/>
            <a:chExt cx="7147825" cy="523220"/>
          </a:xfrm>
        </p:grpSpPr>
        <p:sp>
          <p:nvSpPr>
            <p:cNvPr id="22" name="ZoneTexte 21"/>
            <p:cNvSpPr txBox="1"/>
            <p:nvPr/>
          </p:nvSpPr>
          <p:spPr>
            <a:xfrm>
              <a:off x="1835150" y="1639793"/>
              <a:ext cx="5778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Méthodes</a:t>
              </a:r>
              <a:r>
                <a:rPr lang="fr-FR" sz="1400" b="1" dirty="0" smtClean="0"/>
                <a:t> </a:t>
              </a:r>
              <a:r>
                <a:rPr lang="fr-FR" sz="1400" dirty="0" smtClean="0"/>
                <a:t>d’études organisationnelles en santé/sécurité au travail - SOMAMETRE</a:t>
              </a:r>
              <a:endParaRPr lang="fr-FR" sz="1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668344" y="1844824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60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835696" y="3985319"/>
            <a:ext cx="7147825" cy="308358"/>
            <a:chOff x="1835150" y="1639212"/>
            <a:chExt cx="7147825" cy="308358"/>
          </a:xfrm>
        </p:grpSpPr>
        <p:sp>
          <p:nvSpPr>
            <p:cNvPr id="30" name="ZoneTexte 29"/>
            <p:cNvSpPr txBox="1"/>
            <p:nvPr/>
          </p:nvSpPr>
          <p:spPr>
            <a:xfrm>
              <a:off x="1835150" y="1639793"/>
              <a:ext cx="5778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dirty="0" smtClean="0"/>
                <a:t>Panorama </a:t>
              </a:r>
              <a:r>
                <a:rPr lang="fr-FR" sz="1400" dirty="0"/>
                <a:t>mondial des </a:t>
              </a:r>
              <a:r>
                <a:rPr lang="fr-FR" sz="1400" b="1" dirty="0">
                  <a:solidFill>
                    <a:srgbClr val="CC0000"/>
                  </a:solidFill>
                </a:rPr>
                <a:t>enjeux de la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sécurité </a:t>
              </a:r>
              <a:r>
                <a:rPr lang="fr-FR" sz="1400" dirty="0" smtClean="0"/>
                <a:t>– FORUM TAC</a:t>
              </a:r>
              <a:endParaRPr lang="fr-FR" sz="14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668344" y="1639212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80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cxnSp>
        <p:nvCxnSpPr>
          <p:cNvPr id="32" name="Connecteur droit 31"/>
          <p:cNvCxnSpPr/>
          <p:nvPr/>
        </p:nvCxnSpPr>
        <p:spPr>
          <a:xfrm>
            <a:off x="1763688" y="3753036"/>
            <a:ext cx="6813574" cy="36004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1835696" y="4345940"/>
            <a:ext cx="7147825" cy="523220"/>
            <a:chOff x="1835150" y="1639793"/>
            <a:chExt cx="7147825" cy="523220"/>
          </a:xfrm>
        </p:grpSpPr>
        <p:sp>
          <p:nvSpPr>
            <p:cNvPr id="34" name="ZoneTexte 33"/>
            <p:cNvSpPr txBox="1"/>
            <p:nvPr/>
          </p:nvSpPr>
          <p:spPr>
            <a:xfrm>
              <a:off x="1835150" y="1639793"/>
              <a:ext cx="5778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Le risque ATEX </a:t>
              </a:r>
              <a:r>
                <a:rPr lang="fr-FR" sz="1400" dirty="0" smtClean="0"/>
                <a:t>en entreprise, quelle réglementation et quel standard à adopter au Maroc ?</a:t>
              </a:r>
              <a:r>
                <a:rPr lang="fr-FR" sz="1400" dirty="0" smtClean="0"/>
                <a:t> - AGREPI</a:t>
              </a:r>
              <a:endParaRPr lang="fr-FR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668344" y="1844824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60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835696" y="4970299"/>
            <a:ext cx="7147825" cy="326941"/>
            <a:chOff x="1835150" y="1639793"/>
            <a:chExt cx="7147825" cy="326941"/>
          </a:xfrm>
        </p:grpSpPr>
        <p:sp>
          <p:nvSpPr>
            <p:cNvPr id="37" name="ZoneTexte 36"/>
            <p:cNvSpPr txBox="1"/>
            <p:nvPr/>
          </p:nvSpPr>
          <p:spPr>
            <a:xfrm>
              <a:off x="1835150" y="1639793"/>
              <a:ext cx="5778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Ethique</a:t>
              </a:r>
              <a:r>
                <a:rPr lang="fr-FR" sz="1400" dirty="0" smtClean="0">
                  <a:solidFill>
                    <a:srgbClr val="CC0000"/>
                  </a:solidFill>
                </a:rPr>
                <a:t> </a:t>
              </a:r>
              <a:r>
                <a:rPr lang="fr-FR" sz="1400" dirty="0" smtClean="0"/>
                <a:t>et sécurité : l’exemple Renault </a:t>
              </a:r>
              <a:r>
                <a:rPr lang="fr-FR" sz="1400" dirty="0" smtClean="0"/>
                <a:t>– GROUPE RENAULT</a:t>
              </a:r>
              <a:endParaRPr lang="fr-FR" sz="14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668344" y="1658957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60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816663" y="5354052"/>
            <a:ext cx="7147825" cy="523220"/>
            <a:chOff x="1835150" y="1639793"/>
            <a:chExt cx="7147825" cy="523220"/>
          </a:xfrm>
        </p:grpSpPr>
        <p:sp>
          <p:nvSpPr>
            <p:cNvPr id="40" name="ZoneTexte 39"/>
            <p:cNvSpPr txBox="1"/>
            <p:nvPr/>
          </p:nvSpPr>
          <p:spPr>
            <a:xfrm>
              <a:off x="1835150" y="1639793"/>
              <a:ext cx="5778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dirty="0" smtClean="0"/>
                <a:t>Comment organiser une politique de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sécurité incendie</a:t>
              </a:r>
              <a:r>
                <a:rPr lang="fr-FR" sz="1400" b="1" dirty="0" smtClean="0"/>
                <a:t> </a:t>
              </a:r>
              <a:r>
                <a:rPr lang="fr-FR" sz="1400" dirty="0" smtClean="0"/>
                <a:t>dans l’entreprise ? </a:t>
              </a:r>
              <a:r>
                <a:rPr lang="fr-FR" sz="1400" dirty="0" smtClean="0"/>
                <a:t>- CNPP</a:t>
              </a:r>
              <a:endParaRPr lang="fr-FR" sz="14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668344" y="1844824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60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835696" y="5877272"/>
            <a:ext cx="7147825" cy="523220"/>
            <a:chOff x="1835150" y="1639793"/>
            <a:chExt cx="7147825" cy="523220"/>
          </a:xfrm>
        </p:grpSpPr>
        <p:sp>
          <p:nvSpPr>
            <p:cNvPr id="43" name="ZoneTexte 42"/>
            <p:cNvSpPr txBox="1"/>
            <p:nvPr/>
          </p:nvSpPr>
          <p:spPr>
            <a:xfrm>
              <a:off x="1835150" y="1639793"/>
              <a:ext cx="5778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* </a:t>
              </a:r>
              <a:r>
                <a:rPr lang="fr-FR" sz="1400" dirty="0" smtClean="0"/>
                <a:t>Réglementations et Prévention des risques liés au </a:t>
              </a:r>
              <a:r>
                <a:rPr lang="fr-FR" sz="1400" b="1" dirty="0" smtClean="0">
                  <a:solidFill>
                    <a:srgbClr val="CC0000"/>
                  </a:solidFill>
                </a:rPr>
                <a:t>GPL</a:t>
              </a:r>
              <a:r>
                <a:rPr lang="fr-FR" sz="1400" b="1" dirty="0" smtClean="0"/>
                <a:t> </a:t>
              </a:r>
              <a:r>
                <a:rPr lang="fr-FR" sz="1400" dirty="0" smtClean="0"/>
                <a:t>– MINISTERE DE L’ENERGIE</a:t>
              </a:r>
              <a:endParaRPr lang="fr-FR" sz="1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668344" y="1844824"/>
              <a:ext cx="1314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50 </a:t>
              </a:r>
              <a:r>
                <a:rPr lang="fr-FR" sz="1400" dirty="0" smtClean="0"/>
                <a:t>pers.</a:t>
              </a:r>
              <a:endParaRPr lang="fr-FR" sz="1400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907704" y="604393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…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8090002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44624"/>
            <a:ext cx="612122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Le + grand rassemblement d’EXPERTS internationaux jamais réuni au Maroc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35696" y="1484784"/>
            <a:ext cx="712506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err="1"/>
              <a:t>Abderrahim</a:t>
            </a:r>
            <a:r>
              <a:rPr lang="fr-FR" sz="1400" b="1" dirty="0"/>
              <a:t> TAIBI, </a:t>
            </a:r>
            <a:r>
              <a:rPr lang="fr-FR" sz="1400" dirty="0"/>
              <a:t>Directeur, Institut Marocain de Normalisation (IMANOR</a:t>
            </a:r>
            <a:r>
              <a:rPr lang="fr-FR" sz="1400" dirty="0" smtClean="0"/>
              <a:t>)</a:t>
            </a:r>
          </a:p>
          <a:p>
            <a:r>
              <a:rPr lang="fr-FR" sz="1400" b="1" dirty="0"/>
              <a:t>Marcel ROYEZ</a:t>
            </a:r>
            <a:r>
              <a:rPr lang="fr-FR" sz="1400" dirty="0"/>
              <a:t>, Conseiller pour les affaires sociales, Ambassade de France au </a:t>
            </a:r>
            <a:r>
              <a:rPr lang="fr-FR" sz="1400" dirty="0" smtClean="0"/>
              <a:t>Maroc</a:t>
            </a:r>
          </a:p>
          <a:p>
            <a:pPr lvl="0"/>
            <a:r>
              <a:rPr lang="fr-FR" sz="1400" b="1" dirty="0" err="1"/>
              <a:t>Miloudi</a:t>
            </a:r>
            <a:r>
              <a:rPr lang="fr-FR" sz="1400" b="1" dirty="0"/>
              <a:t> MOUKHARIQ,</a:t>
            </a:r>
            <a:r>
              <a:rPr lang="fr-FR" sz="1400" dirty="0"/>
              <a:t> Secrétaire général, Union Marocaine du Travail (UMT</a:t>
            </a:r>
            <a:r>
              <a:rPr lang="fr-FR" sz="1400" dirty="0" smtClean="0"/>
              <a:t>)</a:t>
            </a:r>
          </a:p>
          <a:p>
            <a:r>
              <a:rPr lang="fr-FR" sz="1400" b="1" dirty="0" err="1"/>
              <a:t>Abdelilah</a:t>
            </a:r>
            <a:r>
              <a:rPr lang="fr-FR" sz="1400" b="1" dirty="0"/>
              <a:t> HIFDI, </a:t>
            </a:r>
            <a:r>
              <a:rPr lang="fr-FR" sz="1400" dirty="0"/>
              <a:t>Directeur, Fédération Transport CGEM</a:t>
            </a:r>
          </a:p>
          <a:p>
            <a:pPr lvl="0"/>
            <a:r>
              <a:rPr lang="fr-FR" sz="1400" b="1" dirty="0" smtClean="0"/>
              <a:t>Thierry </a:t>
            </a:r>
            <a:r>
              <a:rPr lang="fr-FR" sz="1400" b="1" dirty="0"/>
              <a:t>PLANTEVIN, </a:t>
            </a:r>
            <a:r>
              <a:rPr lang="fr-FR" sz="1400" dirty="0"/>
              <a:t>Conseiller AFE (Assemblée des Français à l’Etranger)</a:t>
            </a:r>
          </a:p>
          <a:p>
            <a:r>
              <a:rPr lang="fr-FR" sz="1400" b="1" dirty="0"/>
              <a:t>Mohammed </a:t>
            </a:r>
            <a:r>
              <a:rPr lang="fr-FR" sz="1400" b="1" dirty="0" smtClean="0"/>
              <a:t>GHORFI, </a:t>
            </a:r>
            <a:r>
              <a:rPr lang="fr-FR" sz="1400" dirty="0" smtClean="0"/>
              <a:t>Secrétaire Général, </a:t>
            </a:r>
            <a:r>
              <a:rPr lang="fr-FR" sz="1400" dirty="0"/>
              <a:t>ACM</a:t>
            </a:r>
          </a:p>
          <a:p>
            <a:pPr lvl="0"/>
            <a:endParaRPr lang="fr-FR" sz="1400" b="1" dirty="0" smtClean="0"/>
          </a:p>
          <a:p>
            <a:pPr lvl="0"/>
            <a:r>
              <a:rPr lang="fr-FR" sz="1400" b="1" dirty="0" smtClean="0"/>
              <a:t>Dr </a:t>
            </a:r>
            <a:r>
              <a:rPr lang="fr-FR" sz="1400" b="1" dirty="0" err="1" smtClean="0"/>
              <a:t>Tariq</a:t>
            </a:r>
            <a:r>
              <a:rPr lang="fr-FR" sz="1400" b="1" dirty="0" smtClean="0"/>
              <a:t> ESSAID</a:t>
            </a:r>
            <a:r>
              <a:rPr lang="fr-FR" sz="1400" dirty="0" smtClean="0"/>
              <a:t>, Président, CONAMET</a:t>
            </a:r>
          </a:p>
          <a:p>
            <a:pPr lvl="0"/>
            <a:r>
              <a:rPr lang="fr-FR" sz="1400" b="1" dirty="0" smtClean="0"/>
              <a:t>Chakib </a:t>
            </a:r>
            <a:r>
              <a:rPr lang="fr-FR" sz="1400" b="1" dirty="0"/>
              <a:t>LARAQUI, </a:t>
            </a:r>
            <a:r>
              <a:rPr lang="fr-FR" sz="1400" dirty="0"/>
              <a:t>Président, </a:t>
            </a:r>
            <a:r>
              <a:rPr lang="fr-FR" sz="1400" dirty="0" smtClean="0"/>
              <a:t>SOMAMETRE</a:t>
            </a:r>
            <a:endParaRPr lang="fr-FR" sz="1400" dirty="0"/>
          </a:p>
          <a:p>
            <a:pPr lvl="0"/>
            <a:r>
              <a:rPr lang="fr-FR" sz="1400" b="1" dirty="0"/>
              <a:t>Lilia LAHLOU, </a:t>
            </a:r>
            <a:r>
              <a:rPr lang="fr-FR" sz="1400" dirty="0"/>
              <a:t>Directrice Général, AFNOR MAROC</a:t>
            </a:r>
          </a:p>
          <a:p>
            <a:pPr lvl="0"/>
            <a:r>
              <a:rPr lang="fr-FR" sz="1400" b="1" dirty="0"/>
              <a:t>Mohamed KARAOUANE</a:t>
            </a:r>
            <a:r>
              <a:rPr lang="fr-FR" sz="1400" dirty="0"/>
              <a:t>, Directeur, GIAC TRANSLOG </a:t>
            </a:r>
          </a:p>
          <a:p>
            <a:pPr lvl="0"/>
            <a:endParaRPr lang="fr-FR" sz="1400" dirty="0"/>
          </a:p>
          <a:p>
            <a:pPr lvl="0"/>
            <a:r>
              <a:rPr lang="fr-FR" sz="1400" b="1" dirty="0"/>
              <a:t>Younes SAIH, </a:t>
            </a:r>
            <a:r>
              <a:rPr lang="fr-FR" sz="1400" dirty="0"/>
              <a:t>Président, AGREPI MAROC</a:t>
            </a:r>
          </a:p>
          <a:p>
            <a:pPr lvl="0"/>
            <a:r>
              <a:rPr lang="fr-FR" sz="1400" b="1" dirty="0"/>
              <a:t>Michel QUILLÉ, </a:t>
            </a:r>
            <a:r>
              <a:rPr lang="fr-FR" sz="1400" dirty="0"/>
              <a:t>Directeur Adjoint </a:t>
            </a:r>
            <a:r>
              <a:rPr lang="fr-FR" sz="1400" dirty="0" smtClean="0"/>
              <a:t>d’EUROPOL, </a:t>
            </a:r>
            <a:r>
              <a:rPr lang="fr-FR" sz="1400" dirty="0"/>
              <a:t>Pays Bas</a:t>
            </a:r>
          </a:p>
          <a:p>
            <a:r>
              <a:rPr lang="fr-FR" sz="1400" b="1" dirty="0"/>
              <a:t>Roger MARION, </a:t>
            </a:r>
            <a:r>
              <a:rPr lang="fr-FR" sz="1400" dirty="0"/>
              <a:t>Préfet Honoraire, ancien Chef de la division anti-terroriste France</a:t>
            </a:r>
          </a:p>
          <a:p>
            <a:r>
              <a:rPr lang="fr-FR" sz="1400" b="1" dirty="0"/>
              <a:t>Jean-Michel LAZIOU, </a:t>
            </a:r>
            <a:r>
              <a:rPr lang="fr-FR" sz="1400" dirty="0"/>
              <a:t>Expert international en sûreté</a:t>
            </a:r>
          </a:p>
          <a:p>
            <a:r>
              <a:rPr lang="fr-FR" sz="1400" b="1" dirty="0"/>
              <a:t>Alain JUILLET, </a:t>
            </a:r>
            <a:r>
              <a:rPr lang="fr-FR" sz="1400" dirty="0"/>
              <a:t>Président, Club des Directeurs de Sécurité des Entreprises (CDSE)</a:t>
            </a:r>
          </a:p>
          <a:p>
            <a:r>
              <a:rPr lang="fr-FR" sz="1400" b="1" dirty="0"/>
              <a:t>Patrick HEBBELYNCK, </a:t>
            </a:r>
            <a:r>
              <a:rPr lang="fr-FR" sz="1400" dirty="0"/>
              <a:t>Directeur international, CNPP</a:t>
            </a:r>
          </a:p>
          <a:p>
            <a:pPr lvl="0"/>
            <a:endParaRPr lang="fr-FR" sz="1400" dirty="0"/>
          </a:p>
          <a:p>
            <a:r>
              <a:rPr lang="fr-FR" sz="1400" b="1" dirty="0"/>
              <a:t>Laurent OLMEDO, </a:t>
            </a:r>
            <a:r>
              <a:rPr lang="fr-FR" sz="1400" dirty="0"/>
              <a:t>Responsable programme R&amp;D Sécurité, Commissariat à l'énergie atomique et aux énergies alternatives France (CEA)</a:t>
            </a:r>
          </a:p>
          <a:p>
            <a:r>
              <a:rPr lang="fr-FR" sz="1400" b="1" dirty="0"/>
              <a:t>Driss KABLAWAT, </a:t>
            </a:r>
            <a:r>
              <a:rPr lang="fr-FR" sz="1400" dirty="0"/>
              <a:t>Chef de la Division Sécurité, Sûreté et Environnement à la Direction d’Exploitation au Port de Casablanca, </a:t>
            </a:r>
            <a:r>
              <a:rPr lang="fr-FR" sz="1400" dirty="0" smtClean="0"/>
              <a:t>MARSA MAROC</a:t>
            </a:r>
            <a:endParaRPr lang="fr-FR" sz="1400" dirty="0"/>
          </a:p>
          <a:p>
            <a:r>
              <a:rPr lang="fr-FR" sz="1400" b="1" dirty="0"/>
              <a:t>Amine HOMMAN LUDIYE, </a:t>
            </a:r>
            <a:r>
              <a:rPr lang="fr-FR" sz="1400" dirty="0"/>
              <a:t>Directeur général, COFELY Maroc</a:t>
            </a:r>
          </a:p>
          <a:p>
            <a:pPr lvl="0"/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7452320" y="604393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…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846025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170637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De nombreux événements dans l’événement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12360" y="604393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…</a:t>
            </a:r>
            <a:endParaRPr lang="fr-FR" sz="4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763688" y="2276872"/>
            <a:ext cx="7187201" cy="523220"/>
            <a:chOff x="1791607" y="1681644"/>
            <a:chExt cx="7187201" cy="523220"/>
          </a:xfrm>
        </p:grpSpPr>
        <p:sp>
          <p:nvSpPr>
            <p:cNvPr id="4" name="ZoneTexte 3"/>
            <p:cNvSpPr txBox="1"/>
            <p:nvPr/>
          </p:nvSpPr>
          <p:spPr>
            <a:xfrm>
              <a:off x="2483768" y="1681644"/>
              <a:ext cx="649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Forum ACM « Certification &amp; Réglementation » </a:t>
              </a:r>
              <a:endParaRPr lang="fr-FR" sz="1400" dirty="0"/>
            </a:p>
            <a:p>
              <a:r>
                <a:rPr lang="fr-FR" sz="1400" i="1" dirty="0"/>
                <a:t>organisé par l’Association des Certificateurs du </a:t>
              </a:r>
              <a:r>
                <a:rPr lang="fr-FR" sz="1400" i="1" dirty="0" smtClean="0"/>
                <a:t>Maroc</a:t>
              </a:r>
              <a:endParaRPr lang="fr-FR" sz="1400" dirty="0"/>
            </a:p>
          </p:txBody>
        </p:sp>
        <p:pic>
          <p:nvPicPr>
            <p:cNvPr id="13" name="Image 1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607" y="1684263"/>
              <a:ext cx="548146" cy="520601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1728495" y="1484784"/>
            <a:ext cx="7250313" cy="738664"/>
            <a:chOff x="1728495" y="2348880"/>
            <a:chExt cx="7250313" cy="738664"/>
          </a:xfrm>
        </p:grpSpPr>
        <p:sp>
          <p:nvSpPr>
            <p:cNvPr id="5" name="ZoneTexte 4"/>
            <p:cNvSpPr txBox="1"/>
            <p:nvPr/>
          </p:nvSpPr>
          <p:spPr>
            <a:xfrm>
              <a:off x="2483768" y="2348880"/>
              <a:ext cx="64950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Diner Officiel d’Ouverture </a:t>
              </a:r>
              <a:endParaRPr lang="fr-FR" sz="1400" dirty="0"/>
            </a:p>
            <a:p>
              <a:r>
                <a:rPr lang="fr-FR" sz="1400" dirty="0"/>
                <a:t>Présidé par Monsieur Abdelkrim BENNANI, Président de l’Association « Ribat Al Fath </a:t>
              </a:r>
              <a:r>
                <a:rPr lang="fr-FR" sz="1400" dirty="0" smtClean="0"/>
                <a:t>» </a:t>
              </a:r>
              <a:r>
                <a:rPr lang="fr-FR" sz="1400" i="1" dirty="0" smtClean="0"/>
                <a:t>Avec </a:t>
              </a:r>
              <a:r>
                <a:rPr lang="fr-FR" sz="1400" i="1" dirty="0"/>
                <a:t>le soutien de la Ville de </a:t>
              </a:r>
              <a:r>
                <a:rPr lang="fr-FR" sz="1400" i="1" dirty="0" smtClean="0"/>
                <a:t>Casablanca</a:t>
              </a:r>
              <a:endParaRPr lang="fr-FR" sz="1400" dirty="0"/>
            </a:p>
          </p:txBody>
        </p:sp>
        <p:pic>
          <p:nvPicPr>
            <p:cNvPr id="14" name="Image 13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95" y="2420888"/>
              <a:ext cx="674370" cy="489585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1636043" y="2852936"/>
            <a:ext cx="7434287" cy="738664"/>
            <a:chOff x="1636043" y="3050376"/>
            <a:chExt cx="7434287" cy="738664"/>
          </a:xfrm>
        </p:grpSpPr>
        <p:sp>
          <p:nvSpPr>
            <p:cNvPr id="8" name="Rectangle 7"/>
            <p:cNvSpPr/>
            <p:nvPr/>
          </p:nvSpPr>
          <p:spPr>
            <a:xfrm>
              <a:off x="2483768" y="3050376"/>
              <a:ext cx="65865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Séance Plénière du Colloque Sécurité/Sûreté </a:t>
              </a:r>
              <a:endParaRPr lang="fr-FR" sz="1400" dirty="0"/>
            </a:p>
            <a:p>
              <a:r>
                <a:rPr lang="fr-FR" sz="1400" b="1" dirty="0"/>
                <a:t>« Panorama des enjeux mondiaux de la Sécurité des Entreprises </a:t>
              </a:r>
              <a:r>
                <a:rPr lang="fr-FR" sz="1400" b="1" dirty="0" smtClean="0"/>
                <a:t>» </a:t>
              </a:r>
              <a:r>
                <a:rPr lang="fr-FR" sz="1400" i="1" dirty="0" smtClean="0"/>
                <a:t>Présentée </a:t>
              </a:r>
              <a:r>
                <a:rPr lang="fr-FR" sz="1400" i="1" dirty="0"/>
                <a:t>par le Forum International des Technologies de Sécurité</a:t>
              </a:r>
              <a:endParaRPr lang="fr-FR" sz="1400" dirty="0"/>
            </a:p>
          </p:txBody>
        </p:sp>
        <p:pic>
          <p:nvPicPr>
            <p:cNvPr id="24" name="Image 2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43" y="3218815"/>
              <a:ext cx="847725" cy="420370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1507490" y="3789040"/>
            <a:ext cx="8105070" cy="523220"/>
            <a:chOff x="1507490" y="3933056"/>
            <a:chExt cx="8105070" cy="523220"/>
          </a:xfrm>
        </p:grpSpPr>
        <p:sp>
          <p:nvSpPr>
            <p:cNvPr id="9" name="ZoneTexte 8"/>
            <p:cNvSpPr txBox="1"/>
            <p:nvPr/>
          </p:nvSpPr>
          <p:spPr>
            <a:xfrm>
              <a:off x="3113353" y="3933056"/>
              <a:ext cx="6499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Signature de la charte de partenariat « Métiers de la Sécurité » </a:t>
              </a:r>
              <a:endParaRPr lang="fr-FR" sz="1400" dirty="0"/>
            </a:p>
            <a:p>
              <a:r>
                <a:rPr lang="fr-FR" sz="1400" i="1" dirty="0"/>
                <a:t>Entre l’AISP (MAROC) et le SNES (FRANCE</a:t>
              </a:r>
              <a:r>
                <a:rPr lang="fr-FR" sz="1400" i="1" dirty="0" smtClean="0"/>
                <a:t>)</a:t>
              </a:r>
              <a:endParaRPr lang="fr-FR" sz="1400" dirty="0"/>
            </a:p>
          </p:txBody>
        </p:sp>
        <p:pic>
          <p:nvPicPr>
            <p:cNvPr id="26" name="Image 25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490" y="3933056"/>
              <a:ext cx="655320" cy="398780"/>
            </a:xfrm>
            <a:prstGeom prst="rect">
              <a:avLst/>
            </a:prstGeom>
          </p:spPr>
        </p:pic>
        <p:pic>
          <p:nvPicPr>
            <p:cNvPr id="27" name="Image 26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185" y="3979411"/>
              <a:ext cx="581025" cy="267335"/>
            </a:xfrm>
            <a:prstGeom prst="rect">
              <a:avLst/>
            </a:prstGeom>
          </p:spPr>
        </p:pic>
      </p:grpSp>
      <p:grpSp>
        <p:nvGrpSpPr>
          <p:cNvPr id="3072" name="Groupe 3071"/>
          <p:cNvGrpSpPr/>
          <p:nvPr/>
        </p:nvGrpSpPr>
        <p:grpSpPr>
          <a:xfrm>
            <a:off x="1763688" y="4365104"/>
            <a:ext cx="7043185" cy="738664"/>
            <a:chOff x="1763688" y="4634552"/>
            <a:chExt cx="7043185" cy="738664"/>
          </a:xfrm>
        </p:grpSpPr>
        <p:sp>
          <p:nvSpPr>
            <p:cNvPr id="15" name="ZoneTexte 14"/>
            <p:cNvSpPr txBox="1"/>
            <p:nvPr/>
          </p:nvSpPr>
          <p:spPr>
            <a:xfrm>
              <a:off x="2555776" y="4634552"/>
              <a:ext cx="62510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Séminaire APC « La Sécurité, gage de valeur ajoutée »</a:t>
              </a:r>
              <a:endParaRPr lang="fr-FR" sz="1400" dirty="0"/>
            </a:p>
            <a:p>
              <a:r>
                <a:rPr lang="fr-FR" sz="1400" i="1" dirty="0"/>
                <a:t>Organisé par l’Association Professionnelle des Cimentiers</a:t>
              </a:r>
              <a:r>
                <a:rPr lang="fr-FR" sz="1400" dirty="0"/>
                <a:t> </a:t>
              </a:r>
            </a:p>
            <a:p>
              <a:r>
                <a:rPr lang="fr-FR" sz="1400" i="1" dirty="0"/>
                <a:t>Suivi d’une signature de Charte Sécurité entre l’APC et ses </a:t>
              </a:r>
              <a:r>
                <a:rPr lang="fr-FR" sz="1400" i="1" dirty="0" smtClean="0"/>
                <a:t>partenaires</a:t>
              </a:r>
              <a:endParaRPr lang="fr-FR" sz="1400" dirty="0"/>
            </a:p>
          </p:txBody>
        </p:sp>
        <p:pic>
          <p:nvPicPr>
            <p:cNvPr id="29" name="Image 28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797152"/>
              <a:ext cx="639177" cy="386100"/>
            </a:xfrm>
            <a:prstGeom prst="rect">
              <a:avLst/>
            </a:prstGeom>
          </p:spPr>
        </p:pic>
      </p:grpSp>
      <p:grpSp>
        <p:nvGrpSpPr>
          <p:cNvPr id="3073" name="Groupe 3072"/>
          <p:cNvGrpSpPr/>
          <p:nvPr/>
        </p:nvGrpSpPr>
        <p:grpSpPr>
          <a:xfrm>
            <a:off x="1470188" y="5157192"/>
            <a:ext cx="8142372" cy="954107"/>
            <a:chOff x="1470188" y="5157192"/>
            <a:chExt cx="8142372" cy="954107"/>
          </a:xfrm>
        </p:grpSpPr>
        <p:sp>
          <p:nvSpPr>
            <p:cNvPr id="28" name="ZoneTexte 27"/>
            <p:cNvSpPr txBox="1"/>
            <p:nvPr/>
          </p:nvSpPr>
          <p:spPr>
            <a:xfrm>
              <a:off x="3185361" y="5157192"/>
              <a:ext cx="64271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Colloque UIC « Sécurité et développement / Management Global des Risques »</a:t>
              </a:r>
              <a:endParaRPr lang="fr-FR" sz="1400" dirty="0"/>
            </a:p>
            <a:p>
              <a:r>
                <a:rPr lang="fr-FR" sz="1400" i="1" dirty="0"/>
                <a:t>Organisé par l’Université internationale de Casablanca et le groupe Préventique</a:t>
              </a:r>
              <a:endParaRPr lang="fr-FR" sz="1400" dirty="0"/>
            </a:p>
          </p:txBody>
        </p:sp>
        <p:pic>
          <p:nvPicPr>
            <p:cNvPr id="34" name="Image 33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188" y="5331985"/>
              <a:ext cx="1247775" cy="302260"/>
            </a:xfrm>
            <a:prstGeom prst="rect">
              <a:avLst/>
            </a:prstGeom>
          </p:spPr>
        </p:pic>
        <p:pic>
          <p:nvPicPr>
            <p:cNvPr id="35" name="Image 34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438" y="5292615"/>
              <a:ext cx="504825" cy="504825"/>
            </a:xfrm>
            <a:prstGeom prst="rect">
              <a:avLst/>
            </a:prstGeom>
          </p:spPr>
        </p:pic>
      </p:grpSp>
      <p:grpSp>
        <p:nvGrpSpPr>
          <p:cNvPr id="3075" name="Groupe 3074"/>
          <p:cNvGrpSpPr/>
          <p:nvPr/>
        </p:nvGrpSpPr>
        <p:grpSpPr>
          <a:xfrm>
            <a:off x="1683361" y="6165304"/>
            <a:ext cx="7216658" cy="523220"/>
            <a:chOff x="1683361" y="6165304"/>
            <a:chExt cx="7216658" cy="523220"/>
          </a:xfrm>
        </p:grpSpPr>
        <p:sp>
          <p:nvSpPr>
            <p:cNvPr id="3074" name="ZoneTexte 3073"/>
            <p:cNvSpPr txBox="1"/>
            <p:nvPr/>
          </p:nvSpPr>
          <p:spPr>
            <a:xfrm>
              <a:off x="2843808" y="6165304"/>
              <a:ext cx="60562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Signature d’une charte de partenariat Médecine du Travail</a:t>
              </a:r>
              <a:endParaRPr lang="fr-FR" sz="1400" dirty="0"/>
            </a:p>
            <a:p>
              <a:r>
                <a:rPr lang="fr-FR" sz="1400" i="1" dirty="0"/>
                <a:t>Entre le CONAMET (MAROC) et BOSSONS FUTE (FRANCE</a:t>
              </a:r>
              <a:r>
                <a:rPr lang="fr-FR" sz="1400" i="1" dirty="0" smtClean="0"/>
                <a:t>)</a:t>
              </a:r>
              <a:endParaRPr lang="fr-FR" sz="1400" dirty="0"/>
            </a:p>
          </p:txBody>
        </p:sp>
        <p:pic>
          <p:nvPicPr>
            <p:cNvPr id="38" name="Image 37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616" y="6168727"/>
              <a:ext cx="400050" cy="428625"/>
            </a:xfrm>
            <a:prstGeom prst="rect">
              <a:avLst/>
            </a:prstGeom>
          </p:spPr>
        </p:pic>
        <p:pic>
          <p:nvPicPr>
            <p:cNvPr id="39" name="Image 38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361" y="6232862"/>
              <a:ext cx="47625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5867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44624"/>
            <a:ext cx="612122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événement citoyen au service de </a:t>
            </a: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l’EMPLOI </a:t>
            </a: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et de la </a:t>
            </a: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FORMATION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99" y="3645024"/>
            <a:ext cx="2333909" cy="576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42" y="3219390"/>
            <a:ext cx="1152674" cy="12897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34" y="3385087"/>
            <a:ext cx="1039458" cy="9800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37882"/>
            <a:ext cx="1619672" cy="5487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71827" y="4945329"/>
            <a:ext cx="140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ESISMP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7" y="4810605"/>
            <a:ext cx="1304815" cy="4627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36" y="4666589"/>
            <a:ext cx="1435151" cy="9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42449"/>
            <a:ext cx="1119841" cy="121651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367024" y="1990581"/>
            <a:ext cx="31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24579"/>
                </a:solidFill>
                <a:latin typeface="Verdana" pitchFamily="34" charset="0"/>
              </a:rPr>
              <a:t>Ministère de l’Emploi et des Affaires sociales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70" y="1785706"/>
            <a:ext cx="1946522" cy="9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806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170637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large PLAN MEDIA et de fortes retombées presse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1133"/>
            <a:ext cx="1565598" cy="9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1" y="2337449"/>
            <a:ext cx="1897105" cy="443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86" y="3127872"/>
            <a:ext cx="1844354" cy="3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96" y="3105674"/>
            <a:ext cx="1594080" cy="53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1584176" cy="4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1616397" cy="4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LE MATIN.m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3"/>
          <a:stretch/>
        </p:blipFill>
        <p:spPr bwMode="auto">
          <a:xfrm>
            <a:off x="4460007" y="4079354"/>
            <a:ext cx="1624161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18" y="4005064"/>
            <a:ext cx="1666106" cy="43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33" y="2249207"/>
            <a:ext cx="1931405" cy="5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98831" y="1639793"/>
            <a:ext cx="585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C0000"/>
                </a:solidFill>
              </a:rPr>
              <a:t>120 parutions presse (web + </a:t>
            </a:r>
            <a:r>
              <a:rPr lang="fr-FR" sz="2400" b="1" dirty="0" err="1" smtClean="0">
                <a:solidFill>
                  <a:srgbClr val="CC0000"/>
                </a:solidFill>
              </a:rPr>
              <a:t>print</a:t>
            </a:r>
            <a:r>
              <a:rPr lang="fr-FR" sz="2400" b="1" dirty="0" smtClean="0">
                <a:solidFill>
                  <a:srgbClr val="CC0000"/>
                </a:solidFill>
              </a:rPr>
              <a:t>)</a:t>
            </a:r>
            <a:endParaRPr lang="fr-FR" sz="2400" b="1" dirty="0">
              <a:solidFill>
                <a:srgbClr val="CC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98831" y="4839543"/>
            <a:ext cx="585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C0000"/>
                </a:solidFill>
              </a:rPr>
              <a:t>50 spots radio</a:t>
            </a:r>
            <a:endParaRPr lang="fr-FR" sz="2400" b="1" dirty="0">
              <a:solidFill>
                <a:srgbClr val="CC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98831" y="5703639"/>
            <a:ext cx="585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C0000"/>
                </a:solidFill>
              </a:rPr>
              <a:t>25 faces en affichage urbain</a:t>
            </a:r>
            <a:endParaRPr lang="fr-FR" sz="2400" b="1" dirty="0">
              <a:solidFill>
                <a:srgbClr val="CC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01356"/>
            <a:ext cx="1015552" cy="6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191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170637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large PLAN MEDIA et de fortes retombées presse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5670" r="4340" b="16152"/>
          <a:stretch/>
        </p:blipFill>
        <p:spPr bwMode="auto">
          <a:xfrm>
            <a:off x="3343275" y="1258208"/>
            <a:ext cx="4728567" cy="53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LE MATIN.m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3"/>
          <a:stretch/>
        </p:blipFill>
        <p:spPr bwMode="auto">
          <a:xfrm>
            <a:off x="1547664" y="1320800"/>
            <a:ext cx="1624161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074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170637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large PLAN MEDIA et de fortes retombées presse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/>
          <a:stretch/>
        </p:blipFill>
        <p:spPr bwMode="auto">
          <a:xfrm>
            <a:off x="2123728" y="1963018"/>
            <a:ext cx="6067702" cy="449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leconomiste.com/sites/all/themes/economiste/images/e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91" y="1382268"/>
            <a:ext cx="2160198" cy="6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741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170637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large PLAN MEDIA et de fortes retombées presse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57" y="1629470"/>
            <a:ext cx="7197839" cy="51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47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170637"/>
            <a:ext cx="61212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Un large PLAN MEDIA et de fortes retombées presse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2" y="1573485"/>
            <a:ext cx="40957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924522" y="1382268"/>
            <a:ext cx="387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EL ASSIMA POST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93287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547664" y="170637"/>
            <a:ext cx="612122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2015 – Développement Axe1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CC0000"/>
                </a:solidFill>
                <a:latin typeface="Verdana" pitchFamily="34" charset="0"/>
              </a:rPr>
              <a:t>Irriguer tous les territoires 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CC0000"/>
                </a:solidFill>
                <a:latin typeface="Verdana" pitchFamily="34" charset="0"/>
              </a:rPr>
              <a:t>du Maroc</a:t>
            </a:r>
            <a:endParaRPr lang="fr-FR" sz="2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274062" y="1443881"/>
            <a:ext cx="5866867" cy="5297487"/>
            <a:chOff x="2359521" y="1341437"/>
            <a:chExt cx="5866867" cy="5297487"/>
          </a:xfrm>
        </p:grpSpPr>
        <p:pic>
          <p:nvPicPr>
            <p:cNvPr id="5122" name="Picture 2" descr="http://image.lachainemeteo.com/images/lachainemeteo2013/cartes/VILLE/670x575_d/Fond_jour_114_Z4_C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521" y="1441449"/>
              <a:ext cx="5695950" cy="488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5508104" y="1700808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TANGER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444208" y="2060848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OUJDA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95763" y="2298358"/>
              <a:ext cx="1764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       RABAT</a:t>
              </a:r>
            </a:p>
            <a:p>
              <a:r>
                <a:rPr lang="fr-FR" sz="1600" b="1" dirty="0" smtClean="0">
                  <a:solidFill>
                    <a:srgbClr val="CC0000"/>
                  </a:solidFill>
                </a:rPr>
                <a:t>CASABLANCA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111787" y="2874422"/>
              <a:ext cx="1764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MARRAKECH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535723" y="3378478"/>
              <a:ext cx="1764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AGADIR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131840" y="5106670"/>
              <a:ext cx="1764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DAKHLA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71827" y="3162454"/>
              <a:ext cx="1764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CC0000"/>
                  </a:solidFill>
                </a:rPr>
                <a:t>OUARZAZATE</a:t>
              </a:r>
              <a:endParaRPr lang="fr-FR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2771800" y="1341437"/>
              <a:ext cx="5454588" cy="529748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115275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395953"/>
            <a:ext cx="49901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24579"/>
                </a:solidFill>
                <a:latin typeface="Verdana" pitchFamily="34" charset="0"/>
              </a:rPr>
              <a:t>LE CONCEPT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3" y="155679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CC0000"/>
                </a:solidFill>
                <a:latin typeface="Verdana" pitchFamily="34" charset="0"/>
              </a:rPr>
              <a:t>4</a:t>
            </a:r>
            <a:r>
              <a:rPr lang="fr-FR" b="1" dirty="0">
                <a:solidFill>
                  <a:srgbClr val="024579"/>
                </a:solidFill>
                <a:latin typeface="Verdana" pitchFamily="34" charset="0"/>
              </a:rPr>
              <a:t> Pôles d’expertise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35150" y="2485345"/>
            <a:ext cx="691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CC0000"/>
                </a:solidFill>
                <a:latin typeface="Verdana" pitchFamily="34" charset="0"/>
              </a:rPr>
              <a:t>1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</a:rPr>
              <a:t> SALON +</a:t>
            </a:r>
            <a:r>
              <a:rPr lang="fr-FR" sz="6000" b="1" dirty="0" smtClean="0">
                <a:solidFill>
                  <a:srgbClr val="CC0000"/>
                </a:solidFill>
                <a:latin typeface="Verdana" pitchFamily="34" charset="0"/>
              </a:rPr>
              <a:t>1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</a:rPr>
              <a:t> CONGRES (double événement)</a:t>
            </a:r>
          </a:p>
          <a:p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</a:rPr>
              <a:t>Des stands pour créer des occasions de 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business</a:t>
            </a:r>
          </a:p>
          <a:p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</a:rPr>
              <a:t>Des conférences pour bénéficier de 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formations</a:t>
            </a:r>
            <a:endParaRPr lang="fr-FR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634757" y="4221088"/>
            <a:ext cx="2016224" cy="1872208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15</a:t>
            </a:r>
            <a:r>
              <a:rPr lang="fr-FR" dirty="0" smtClean="0"/>
              <a:t> années d’expérience en Europe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339753" y="4149080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CC0000"/>
                </a:solidFill>
                <a:latin typeface="Verdana" pitchFamily="34" charset="0"/>
              </a:rPr>
              <a:t>1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</a:rPr>
              <a:t> large public</a:t>
            </a:r>
          </a:p>
          <a:p>
            <a:pPr marL="285750" indent="-285750">
              <a:buFont typeface="Wingdings"/>
              <a:buChar char="è"/>
            </a:pP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Professionnels</a:t>
            </a:r>
          </a:p>
          <a:p>
            <a:pPr marL="285750" indent="-285750">
              <a:buFont typeface="Wingdings"/>
              <a:buChar char="è"/>
            </a:pP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Utilisateurs</a:t>
            </a:r>
          </a:p>
          <a:p>
            <a:pPr marL="285750" indent="-285750">
              <a:buFont typeface="Wingdings"/>
              <a:buChar char="è"/>
            </a:pP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Experts</a:t>
            </a:r>
          </a:p>
          <a:p>
            <a:pPr marL="285750" indent="-285750">
              <a:buFont typeface="Wingdings"/>
              <a:buChar char="è"/>
            </a:pP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Autorités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62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39" y="2916696"/>
            <a:ext cx="2161245" cy="15913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4689711" y="4635740"/>
            <a:ext cx="1348914" cy="517921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HBgkIBwgKCA0IDRYZDxANEBsUDQ8WFB0iIiAdHxckKDQsHCYlJx8VITEhLS0rNDJEIx8zODMsNygtLisBCgoKDg0NGg8QGiwkHx4wNzE3LDc3NzQtLiwrNzIsLCwrLDE3LCwsListLzQsLDQsLCwsLC04KywrNys0Kyw3K//AABEIALcBEwMBEQACEQEDEQH/xAAbAAEBAAMBAQEAAAAAAAAAAAAABgIDBwUEAf/EADsQAQAAAwIICwgBBQEAAAAAAAABAgMEsQUGBzJRdMLRERITMzU2U1RygZEUFRZBkpOhokIhIiNScWH/xAAaAQEAAwEBAQAAAAAAAAAAAAAAAwUGBAcC/8QAKxEBAAEDAgQHAQEAAwEAAAAAAAECAzMycQUUUVIEERITcpHBsUEhMWEi/9oADAMBAAIRAxEAPwD9oUZOQp/4qeZD+MNDGXbtz3J/5n/tubFi3Nun/wCY/wCo/wAZ8jL2VP6YI/dr7p+0vL2u2Po5GXsqf0wPdr7p+zl7XbH0cjL2VP6YHu190/Zy9rtj6ORl7Kn9MD3a+6fs5e12x9HIy9lT+mB7tfdP2cva7Y+jkZeyp/TA92vun7OXtdsfRyMvZU/pge7X3T9nL2u2Po5GXsqf0wPdr7p+zl7XbH0cjL2VP6YHu190/Zy9rtj6ORl7Kn9MD3a+6fs5e12x9LjJ9Y6VXB9rjVs1CpGFo/pGaSEY5srQ8IqmqzPnP+szxqimm9TFMeX/AB+yq/d1DuVm+3LuWynPd1DuVm+3LuA93UO5Wb7cu4D3dQ7lZvty7gPd1DuVm+3LuA93UO5Wb7cu4D3dQ7lZvty7gPd1DuVm+3LuA93UO5Wb7cu4D3dQ7lZvty7geBj3YaNLFDCs9Oy0JJpbPHgjLTlhGH9YfPgfFzRKG/jq2cN4IaIejg85U/qnqcENEPQ85PVPU4IaIeh5yeqepwQ0Q9Dzk9U9Tghoh6HnJ6p6nBDRD0POT1T1OCGiHoecnqnqcENEPQ85PVPU4IaIeh5yeqepwQ0Q9Dzk9U9Tghoh6HnJ6p6tFWWHKR/tl+Xygno0uu1VM0QtaHM0vBLcyd3JVvL1Gxip2hmgTAAAAAAAAALzJ10dbNZ2JWn4NgndleOZ6fj+yrlupQAAAAAAAAE7j/1Nwtq8b4I7miUPiMdWzgzhUoAAAAAAAAADTVz4+SajS6rWiFpQ5ml4JbmUu5Kt5eqWMVO0M0CYAAAAAAAABeZOujrZrOxK0/BsE7srxzPT8f2Vct1KAAAAAAAAAncf+puFtXjfBHc0Sh8Rjq2cGcKlAAAAAAAAAAaaufHyTUaXVa0QtKHM0vBLcyl3JVvL1Sxip2hmgTAAAAAAAAALzJ10dbNZ2JWn4NgndleOZ6fj+yrlupQAAAAAAAAE7j/1Nwtq8b4I7miUPiMdWzgzhUoAAAAAAAAADTVz4+SajS6rWiFpQ5ml4JbmUu5Kt5eqWMVO0M0CYAAAAAAAABeZOujrZrOxK0/BsE7srxzPT8f2Vct1KAAAAAAAAAncf+puFtXjfBHc0Sh8Rjq2cGcKlAAAAAAAAAAaaufHyTUaXVa0QtKHM0vBLcyl3JVvL1Sxip2hmgTAAAAAAAAALzJ10dbNZ2JWn4NgndleOZ6fj+yrlupQAAAAAAAAE7j/ANTcLavG+CO5olD4jHVs4M4VKAAAAAAAAAA01c+Pkmo0uq1ohaUOZpeCW5lLuSreXqljFTtDNAmAAAAAAAAAXmTro62azsStPwbBO7K8cz0/H9lXLdSgAAAAAAAAJ3H/AKm4W1eN8EdzRKHxGOrZwZwqUAAAAAAAAABpq58fJNRpdVrRC0oczS8EtzKXclW8vVLGKnaGaBMAAAAAAAAAvMnXR1s1nYlafg2Cd2V45np+P7KuW6lAAAAAAAAATuP/AFNwtq8b4I7miUPiMdWzgzhUoAAAAAAAAADTVz4+SajS6rWiFpQ5ml4JbmUu5Kt5eqWMVO0M0CYAAAAAAAABeZOujrZrOxK0/BsE7srxzPT8f2Vct1KAAAAAAAAAncf+puFtXjfBHc0Sh8Rjq2cGcKlAAAAAAAAAAaaufHyTUaXVa0QtKHM0vBLcyl3JVvL1Sxip2hmgTAAAAAAAAALzJ10dbNZ2JWn4NgndleOZ6fj+yrlupQAAAAAAAAE7j/1Nwtq8b4I7miUPiMdWzgzhUoAAAAAAAAADTVz4+SajS6rWiFpQ5ml4JbmUu5Kt5eqWMVO0M0CYAAAAAAAABeZOujrZrOxK0/BsE7srxzPT8f2Vct1KAAAAAAAAAncf+puFtXjfBHc0Sh8Rjq2cGcKlAAAAAAAAAAaaufHyTUaXVa0QtKHM0vBLcyl3JVvL1Sxip2hmgTAAAAAAAAALzJ10dbNZ2JWn4NgndleOZ6fj+yrlupQAAAAAAAAE7j/1Nwtq8b4I7miUPiMdWzgzhUoAAAAAAAAADTVz4+SajS6rWiFpQ5ml4JbmUu5Kt5eqWMVO0M0CYAAAAAAAABeZOujrZrOxK0/BsE7srxzPT8f2Vct1KAAAAAAAAAncf+puFtXjfBHc0Sh8Rjq2cGcKlAAAAAAAAAAaaufHyTUaXVa0QtKHM0vBLcyl3JVvL1Sxip2hmgTAAAAAAAAALzJ10dbNZ2JWn4NgndleOZ6fj+yrlupQAAAAAAAAE7j/ANTcLavG+CO5olD4jHVs4M4VKAAAAAAAAAA01c+Pkmo0uq1ohaUOZpeCW5lLuSreXqljFTtDNAmAAAAAAAAAXmTro62azsStPwbBO7K8cz0/H9lXLdSgAAAAAAAAJ3H/AKm4W1eN8EdzRKHxGOrZwZwqUAAAAAAAAABpq58fJNRpdVrRC0oczS8EtzKXclW8vVLGKnaGaBMAAAAAAAAAvMnXR1s1nYlafg2Cd2V45np+P7KuW6lAAAAAAAAATuP/AFNwtq8b4I7miUPiMdWzgzhUoAAAAAAAAADTVz4+SajS6rWiFpQ5ml4JbmUu5Kt5eqWMVO0M0CYAAAAAAAABeZOujrZrOxK0/BsE7srxzPT8f2Vct1KAAAAAAAAAncf+puFtXjfBHc0Sh8Rjq2cGcKlAAAAAAAAAAaaufHyTUaXVa0QtKHM0vBLcyl3JVvL1Sxip2hmgTAAAAAAAAALzJ10dbNZ2JWn4NgndleOZ6fj+yrlupQAAAAAAAAE7j/1Nwtq8b4I7miUPiMdWzgzhUoAAAAAAAAADTVz4+SajS6rWiFpQ5ml4JbmUu5Kt5eqWMVO0M0CYAAAAAAAABeZOujrZrOxK0/BsE7srxzPT8f2Vct1KAAAAAAAAAncf+puFtXjfBHc0Sh8Rjq2cGcKlAAAAAAAAAAaaufHyTUaXVa0QtKHM0vBLcyl3JVvL1Sxip2hmgTAAAAAAAAALzJ10dbNZ2JWn4NgndleOZ6fj+yrlupQAAAAAAAAE7j/1Nwtq8b4I7miUPiMdWzgzhUoAAAAAAAAADTVz4+SajS6rWiFpQ5ml4JbmUu5Kt5eqWMVO0M0CYAAAAAAAABeZOujrZrOxK0/BsE7srxzPT8f2Vct1KAAAAAAAAAncf+puFtXjfBHc0Sh8Rjq2cGcKlAAAAAAAAAAaaufHyTUaXVa0QtKHM0vBLcyd3JVvL1Sxip2hmhTAAAAAAAAALzJ10dbNZ2JWn4NgndleOZ6fj+yrlupQAAAAAAAAE9j/ANTcLavG+CO5olD4jHVs4K4VKAAAAAAAAAA01c+Pkmo0uq1ohW0LXT5Gn/l/hD5R0f8AGZu2Lk3J/wCP9/8AHplnxVqLdMef+Qz9sp9r+I7kfLXe3+JebtdT2yn2v4juOWu9v8ObtdT2yn2v4juOWu9v8ObtdT2yn2v4juOWu9v8ObtdT2yn2v4juOWu9v8ADm7XU9sp9r+I7jlrvb/Dm7XU9sp9r+I7jlrvb/Dm7XU9sp9r+I7jlrvb/Dm7XU9sp9r+I7jlrvb/AA5u11PbKfa/iO45a72/w5u11WuIWF7PZrBa5a1o4sZq/DD+2aP8Zf8AxouE0VUWZirqzfGblNd6maZ/z9lUfEFl71+k25aKg+ILL3r9JtwHxBZe9fpNuA+ILL3r9JtwHxBZe9fpNuA+ILL3r9JtwHxBZe9fpNuA+ILL3r9JtwHxBZe9fpNuA+ILL3r9JtwPDx3w1Z7RinhSlRtHGmqUIwhDiTQ4f6/8R3NEob8edurZxPjw/wBnF6alR7dXQ48NJ6aj26uhx4aT01Ht1dDjw0npqPbq6HHhpPTUe3V0OPDSemo9uroceGk9NR7dXQ48NJ6aj26uhx4aT01Ht1dDjw0npqPbq6HHh/semo9uro+etWlhUjCM2j5RTUUz6XVboqim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44" y="1734226"/>
            <a:ext cx="1031869" cy="68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93" y="1628800"/>
            <a:ext cx="1034822" cy="6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2508"/>
            <a:ext cx="946667" cy="7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72" y="3140969"/>
            <a:ext cx="97388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34" y="4699604"/>
            <a:ext cx="975611" cy="6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67" y="5627943"/>
            <a:ext cx="989869" cy="65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9240"/>
            <a:ext cx="985925" cy="6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81" y="4614749"/>
            <a:ext cx="985925" cy="6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7" y="3140968"/>
            <a:ext cx="1002312" cy="66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547664" y="170637"/>
            <a:ext cx="6121226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2015 – Développement Axe2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CC0000"/>
                </a:solidFill>
                <a:latin typeface="Verdana" pitchFamily="34" charset="0"/>
              </a:rPr>
              <a:t>Se tourner vers l’Afrique de l’Ouest</a:t>
            </a:r>
            <a:endParaRPr lang="fr-FR" sz="2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27984" y="2348880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Cameroun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791817" y="2411596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Gabon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727921" y="3779748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Ghana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583905" y="5291916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Togo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927721" y="6300028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Benin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767481" y="6237312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Mali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039289" y="5291916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Sénégal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619672" y="3851756"/>
            <a:ext cx="13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Nigéria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111297" y="2420888"/>
            <a:ext cx="174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Côte d’Ivoire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738596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97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91680" y="611977"/>
            <a:ext cx="7128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024579"/>
                </a:solidFill>
                <a:latin typeface="HelveticaNeue LT 75 Bold" panose="02000803050000020004" pitchFamily="2" charset="0"/>
              </a:rPr>
              <a:t>Merci de votre attention</a:t>
            </a:r>
            <a:endParaRPr lang="fr-FR" sz="2000" b="1" dirty="0">
              <a:solidFill>
                <a:srgbClr val="024579"/>
              </a:solidFill>
              <a:latin typeface="HelveticaNeue LT 75 Bold" panose="02000803050000020004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91680" y="5436513"/>
            <a:ext cx="712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024579"/>
                </a:solidFill>
                <a:latin typeface="HelveticaNeue LT 75 Bold" panose="02000803050000020004" pitchFamily="2" charset="0"/>
              </a:rPr>
              <a:t>Rendez-vous au CICEC – Office des Changes</a:t>
            </a:r>
            <a:endParaRPr lang="fr-FR" sz="2400" b="1" dirty="0">
              <a:solidFill>
                <a:srgbClr val="024579"/>
              </a:solidFill>
              <a:latin typeface="HelveticaNeue LT 75 Bold" panose="02000803050000020004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5085439" cy="37444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692103" y="3103205"/>
            <a:ext cx="2314551" cy="888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395953"/>
            <a:ext cx="49901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24579"/>
                </a:solidFill>
                <a:latin typeface="Verdana" pitchFamily="34" charset="0"/>
              </a:rPr>
              <a:t>CHIFFRES CLES</a:t>
            </a:r>
            <a:endParaRPr lang="fr-FR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72" y="2204864"/>
            <a:ext cx="752893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91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403690" y="395953"/>
            <a:ext cx="65526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LE MODE D’ORGANISATION :</a:t>
            </a:r>
            <a:b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</a:br>
            <a:r>
              <a:rPr lang="fr-FR" sz="2000" b="1" dirty="0" smtClean="0">
                <a:solidFill>
                  <a:srgbClr val="024579"/>
                </a:solidFill>
                <a:latin typeface="Verdana" pitchFamily="34" charset="0"/>
              </a:rPr>
              <a:t>une co-production Public / Privé</a:t>
            </a:r>
            <a:endParaRPr lang="fr-FR" sz="28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6" y="6233759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35150" y="1484784"/>
            <a:ext cx="410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Haut-parrainage</a:t>
            </a:r>
            <a:endParaRPr lang="fr-FR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84218" y="1905839"/>
            <a:ext cx="7559782" cy="21236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	                 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</a:rPr>
              <a:t>Monsieur Aziz RABBAH,</a:t>
            </a:r>
          </a:p>
          <a:p>
            <a:r>
              <a:rPr lang="fr-FR" sz="1200" b="1" dirty="0">
                <a:solidFill>
                  <a:srgbClr val="FF0000"/>
                </a:solidFill>
                <a:latin typeface="Verdana" pitchFamily="34" charset="0"/>
              </a:rPr>
              <a:t>	 </a:t>
            </a:r>
            <a:r>
              <a:rPr lang="fr-FR" sz="1200" b="1" dirty="0" smtClean="0">
                <a:solidFill>
                  <a:srgbClr val="FF0000"/>
                </a:solidFill>
                <a:latin typeface="Verdana" pitchFamily="34" charset="0"/>
              </a:rPr>
              <a:t>               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Ministre de 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</a:rPr>
              <a:t>l’Equipement, des Transports et de la Logistique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,</a:t>
            </a:r>
          </a:p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/>
            </a:r>
            <a:b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</a:b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		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</a:rPr>
              <a:t>Monsieur El Houssaine LOUARDI,</a:t>
            </a:r>
          </a:p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    		Ministre de la Santé,</a:t>
            </a:r>
          </a:p>
          <a:p>
            <a:endParaRPr lang="fr-FR" sz="1200" b="1" dirty="0" smtClean="0">
              <a:solidFill>
                <a:srgbClr val="024579"/>
              </a:solidFill>
              <a:latin typeface="Verdana" pitchFamily="34" charset="0"/>
            </a:endParaRPr>
          </a:p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		Monsieur Abdelkader AÂMARA,		</a:t>
            </a:r>
          </a:p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		Ministre de l’Energie, des Mines, de l’Eau et de l’Environnement</a:t>
            </a:r>
          </a:p>
          <a:p>
            <a:endParaRPr lang="fr-FR" sz="1200" b="1" dirty="0">
              <a:solidFill>
                <a:srgbClr val="024579"/>
              </a:solidFill>
              <a:latin typeface="Verdana" pitchFamily="34" charset="0"/>
            </a:endParaRPr>
          </a:p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		Monsieur Abdeslam SEDDIKI,</a:t>
            </a:r>
            <a:endParaRPr lang="fr-FR" sz="1200" b="1" dirty="0">
              <a:solidFill>
                <a:srgbClr val="024579"/>
              </a:solidFill>
              <a:latin typeface="Verdana" pitchFamily="34" charset="0"/>
            </a:endParaRPr>
          </a:p>
          <a:p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		Ministère 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</a:rPr>
              <a:t>de l’Emploi et des Affaires sociales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</a:rPr>
              <a:t>,		</a:t>
            </a:r>
            <a:endParaRPr lang="fr-FR" sz="12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62572"/>
            <a:ext cx="1300502" cy="14127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35696" y="4211796"/>
            <a:ext cx="410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Soutiens officiels</a:t>
            </a:r>
            <a:endParaRPr lang="fr-FR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25" y="4642737"/>
            <a:ext cx="1202615" cy="87449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97" y="4716127"/>
            <a:ext cx="1142336" cy="8506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16127"/>
            <a:ext cx="972413" cy="88635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12" y="4818473"/>
            <a:ext cx="1011348" cy="62675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32920"/>
            <a:ext cx="1071225" cy="820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05264"/>
            <a:ext cx="1911744" cy="4933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t="4215" b="23213"/>
          <a:stretch/>
        </p:blipFill>
        <p:spPr>
          <a:xfrm>
            <a:off x="7060822" y="5647167"/>
            <a:ext cx="1011020" cy="7341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4899" b="9119"/>
          <a:stretch/>
        </p:blipFill>
        <p:spPr>
          <a:xfrm>
            <a:off x="5724128" y="5661248"/>
            <a:ext cx="1067895" cy="7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900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403690" y="395953"/>
            <a:ext cx="65526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LE MODE D’ORGANISATION</a:t>
            </a:r>
          </a:p>
          <a:p>
            <a:pPr>
              <a:defRPr/>
            </a:pPr>
            <a:r>
              <a:rPr lang="fr-FR" sz="2000" b="1" dirty="0">
                <a:solidFill>
                  <a:srgbClr val="024579"/>
                </a:solidFill>
                <a:latin typeface="Verdana" pitchFamily="34" charset="0"/>
              </a:rPr>
              <a:t>une co-production Public / </a:t>
            </a:r>
            <a:r>
              <a:rPr lang="fr-FR" sz="2000" b="1" dirty="0" smtClean="0">
                <a:solidFill>
                  <a:srgbClr val="024579"/>
                </a:solidFill>
                <a:latin typeface="Verdana" pitchFamily="34" charset="0"/>
              </a:rPr>
              <a:t>Privé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358210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835696" y="4139927"/>
            <a:ext cx="410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Partenaires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 officiels</a:t>
            </a:r>
            <a:endParaRPr lang="fr-FR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47" y="4637697"/>
            <a:ext cx="623202" cy="6686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37697"/>
            <a:ext cx="850415" cy="7468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99" y="4637697"/>
            <a:ext cx="765841" cy="6989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53" y="4667986"/>
            <a:ext cx="998355" cy="6655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99967"/>
            <a:ext cx="1080120" cy="1080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84" y="5580087"/>
            <a:ext cx="1152128" cy="7200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80087"/>
            <a:ext cx="1194247" cy="7267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23" y="5652095"/>
            <a:ext cx="1323975" cy="6572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04" y="5724103"/>
            <a:ext cx="1189108" cy="5437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67" y="5724103"/>
            <a:ext cx="856981" cy="51029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835696" y="1484784"/>
            <a:ext cx="410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Sponsors</a:t>
            </a:r>
            <a:endParaRPr lang="fr-FR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92" y="1813466"/>
            <a:ext cx="1383948" cy="1337424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3" y="1988840"/>
            <a:ext cx="1798831" cy="916052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7" y="3198515"/>
            <a:ext cx="628650" cy="628650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17" y="3319165"/>
            <a:ext cx="790575" cy="399415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67" y="3331865"/>
            <a:ext cx="281305" cy="390525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92" y="3188990"/>
            <a:ext cx="1367790" cy="6203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91880" y="1916832"/>
            <a:ext cx="3528392" cy="12340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950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395953"/>
            <a:ext cx="61212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PROFIL DES EXPOSANTS</a:t>
            </a:r>
            <a:endParaRPr lang="fr-FR" sz="28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75657" y="1484784"/>
            <a:ext cx="3420106" cy="255454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fr-FR" sz="1600" b="1" u="sng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Management</a:t>
            </a: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 de la Santé / Sécurité au Travail</a:t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Wafa</a:t>
            </a:r>
            <a:r>
              <a:rPr lang="fr-FR" sz="12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 Assurance </a:t>
            </a:r>
            <a:r>
              <a:rPr lang="fr-FR" sz="8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(Assurance)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CDO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Formation 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(formation)</a:t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Bureau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Véritas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(bureau de contrôle)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DNV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(certification, formation)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Groupe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Afnor 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(normalisation)</a:t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Groupe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Préventique 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(formation)</a:t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Sotaserv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(assistance technique)</a:t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Heliatec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Africa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(Ingénierie, Conseil)</a:t>
            </a:r>
            <a:endParaRPr lang="fr-FR" sz="800" b="1" dirty="0">
              <a:solidFill>
                <a:srgbClr val="024579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fr-FR" sz="1600" b="1" dirty="0" smtClean="0">
              <a:solidFill>
                <a:srgbClr val="CC0000"/>
              </a:solidFill>
              <a:latin typeface="Verdana" pitchFamily="34" charset="0"/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12334" y="1484784"/>
            <a:ext cx="3420106" cy="255454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Equipements et conseils en Sécurité </a:t>
            </a:r>
            <a:r>
              <a:rPr lang="fr-FR" sz="1600" b="1" u="sng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Incendie</a:t>
            </a:r>
          </a:p>
          <a:p>
            <a:pPr marL="285750" indent="-285750">
              <a:buFont typeface="Wingdings"/>
              <a:buChar char="è"/>
            </a:pP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Consep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(bureau d’études)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Fire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Pro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(Conseil)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Guard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Fire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(installateur)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Nord Protection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(distributeur)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Technic’In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(Installateur)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Valle Union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(Extincteurs)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CNPP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(Conseil, Formation)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Eagle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Ingineering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(Audit, Conseil)</a:t>
            </a:r>
            <a:endParaRPr lang="fr-FR" sz="800" b="1" dirty="0">
              <a:solidFill>
                <a:srgbClr val="024579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fr-FR" sz="1600" b="1" dirty="0" smtClean="0">
              <a:solidFill>
                <a:srgbClr val="CC0000"/>
              </a:solidFill>
              <a:latin typeface="Verdana" pitchFamily="34" charset="0"/>
              <a:sym typeface="Wingdings" panose="05000000000000000000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5656" y="4149080"/>
            <a:ext cx="3420106" cy="230832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fr-FR" sz="1600" b="1" u="sng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Equipements</a:t>
            </a: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 de Sécurité</a:t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Capital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Safety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</a:t>
            </a:r>
            <a:r>
              <a:rPr lang="fr-FR" sz="8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Anti-chute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05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Aplicaciones</a:t>
            </a:r>
            <a:r>
              <a:rPr lang="fr-FR" sz="105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05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Tecnologicas</a:t>
            </a:r>
            <a:r>
              <a:rPr lang="fr-FR" sz="105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(antifoudre)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3M Maroc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(EPI)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Giroflex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(mobilier ergonomique)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Signaletique.biz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(signalisation)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Global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Partners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(Equipements ateliers)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Idfram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accessoires de levage)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Liftop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(Solutions de manutention)</a:t>
            </a:r>
            <a:endParaRPr lang="fr-FR" sz="800" b="1" dirty="0">
              <a:solidFill>
                <a:srgbClr val="024579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fr-FR" sz="1600" b="1" dirty="0" smtClean="0">
              <a:solidFill>
                <a:srgbClr val="CC0000"/>
              </a:solidFill>
              <a:latin typeface="Verdana" pitchFamily="34" charset="0"/>
              <a:sym typeface="Wingdings" panose="05000000000000000000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12334" y="4149080"/>
            <a:ext cx="3420106" cy="230832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fr-FR" sz="1600" b="1" u="sng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Sûreté</a:t>
            </a: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 des Organisations</a:t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6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Alomra</a:t>
            </a:r>
            <a:r>
              <a:rPr lang="fr-FR" sz="1200" b="1" dirty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2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Group </a:t>
            </a:r>
            <a:r>
              <a:rPr lang="fr-FR" sz="800" b="1" dirty="0" smtClean="0">
                <a:solidFill>
                  <a:srgbClr val="CC0000"/>
                </a:solidFill>
                <a:latin typeface="Verdana" pitchFamily="34" charset="0"/>
                <a:sym typeface="Wingdings" panose="05000000000000000000" pitchFamily="2" charset="2"/>
              </a:rPr>
              <a:t>(consulting)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05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Cedralis</a:t>
            </a:r>
            <a:r>
              <a:rPr lang="fr-FR" sz="105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(risques majeurs)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CNPP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(Conseil, Formation)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Abseg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(vidéosurveillance)</a:t>
            </a: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ISB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(installateur)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IP Vision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</a:t>
            </a:r>
            <a:r>
              <a:rPr lang="fr-FR" sz="8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videosurveillance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Pacom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(contrôle d’accès)</a:t>
            </a:r>
            <a: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/>
            </a:r>
            <a:br>
              <a:rPr lang="fr-FR" sz="800" b="1" dirty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</a:b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* </a:t>
            </a:r>
            <a:r>
              <a:rPr lang="fr-FR" sz="1200" b="1" dirty="0" err="1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Protectas</a:t>
            </a:r>
            <a:r>
              <a:rPr lang="fr-FR" sz="12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800" b="1" dirty="0" smtClean="0">
                <a:solidFill>
                  <a:srgbClr val="024579"/>
                </a:solidFill>
                <a:latin typeface="Verdana" pitchFamily="34" charset="0"/>
                <a:sym typeface="Wingdings" panose="05000000000000000000" pitchFamily="2" charset="2"/>
              </a:rPr>
              <a:t>(sécurité humaine)</a:t>
            </a:r>
            <a:endParaRPr lang="fr-FR" sz="800" b="1" dirty="0">
              <a:solidFill>
                <a:srgbClr val="024579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fr-FR" sz="1600" b="1" dirty="0" smtClean="0">
              <a:solidFill>
                <a:srgbClr val="CC0000"/>
              </a:solidFill>
              <a:latin typeface="Verdana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78309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691680" y="395953"/>
            <a:ext cx="61212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L’événement en images</a:t>
            </a:r>
            <a:endParaRPr lang="fr-FR" sz="28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pic>
        <p:nvPicPr>
          <p:cNvPr id="5122" name="Picture 2" descr="http://www.preventica.ma/salon/2014/images/galerie-new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09" y="1688109"/>
            <a:ext cx="7239000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35896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www.preventica.ma</a:t>
            </a:r>
            <a:endParaRPr lang="fr-FR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637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395953"/>
            <a:ext cx="612122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EXPOSANTS : </a:t>
            </a:r>
            <a:r>
              <a:rPr lang="fr-FR" sz="2000" b="1" dirty="0">
                <a:solidFill>
                  <a:srgbClr val="024579"/>
                </a:solidFill>
                <a:latin typeface="Verdana" pitchFamily="34" charset="0"/>
              </a:rPr>
              <a:t>un taux de SATISFACTION exceptionnel !</a:t>
            </a: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87790"/>
              </p:ext>
            </p:extLst>
          </p:nvPr>
        </p:nvGraphicFramePr>
        <p:xfrm>
          <a:off x="2339752" y="1226950"/>
          <a:ext cx="5472608" cy="286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86575" y="3738517"/>
            <a:ext cx="331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Merci pour l’organisation de ce salon, </a:t>
            </a:r>
          </a:p>
          <a:p>
            <a:r>
              <a:rPr lang="fr-FR" sz="1200" dirty="0" err="1" smtClean="0"/>
              <a:t>We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back </a:t>
            </a:r>
            <a:r>
              <a:rPr lang="fr-FR" sz="1200" dirty="0" err="1" smtClean="0"/>
              <a:t>next</a:t>
            </a:r>
            <a:r>
              <a:rPr lang="fr-FR" sz="1200" dirty="0" smtClean="0"/>
              <a:t> </a:t>
            </a:r>
            <a:r>
              <a:rPr lang="fr-FR" sz="1200" dirty="0" err="1" smtClean="0"/>
              <a:t>year</a:t>
            </a:r>
            <a:r>
              <a:rPr lang="fr-FR" sz="1200" dirty="0" smtClean="0"/>
              <a:t> »</a:t>
            </a:r>
          </a:p>
          <a:p>
            <a:pPr algn="r"/>
            <a:r>
              <a:rPr lang="fr-FR" sz="1400" dirty="0" smtClean="0"/>
              <a:t>3M Maroc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403690" y="452334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L’initiative de Préventica d’avoir lancé ce salon est excellente, nous souhaitons aux organisateurs de garder ce cap pour l’année prochaine »</a:t>
            </a:r>
          </a:p>
          <a:p>
            <a:pPr algn="r"/>
            <a:r>
              <a:rPr lang="fr-FR" sz="1400" dirty="0" smtClean="0"/>
              <a:t>Capital </a:t>
            </a:r>
            <a:r>
              <a:rPr lang="fr-FR" sz="1400" dirty="0" err="1" smtClean="0"/>
              <a:t>Safety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356487" y="5704136"/>
            <a:ext cx="3312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Merci pour l’organisation de ce salon, </a:t>
            </a:r>
            <a:r>
              <a:rPr lang="fr-FR" sz="1200" dirty="0" err="1" smtClean="0"/>
              <a:t>We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back </a:t>
            </a:r>
            <a:r>
              <a:rPr lang="fr-FR" sz="1200" dirty="0" err="1" smtClean="0"/>
              <a:t>next</a:t>
            </a:r>
            <a:r>
              <a:rPr lang="fr-FR" sz="1200" dirty="0" smtClean="0"/>
              <a:t> </a:t>
            </a:r>
            <a:r>
              <a:rPr lang="fr-FR" sz="1200" dirty="0" err="1" smtClean="0"/>
              <a:t>year</a:t>
            </a:r>
            <a:r>
              <a:rPr lang="fr-FR" sz="1200" dirty="0" smtClean="0"/>
              <a:t> »</a:t>
            </a:r>
          </a:p>
          <a:p>
            <a:pPr algn="r"/>
            <a:r>
              <a:rPr lang="fr-FR" sz="1400" dirty="0" smtClean="0"/>
              <a:t>3M Maroc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292080" y="3760004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Un salon à la hauteur de nos attentes, une organisation et des participants au rendez-vous! »</a:t>
            </a:r>
          </a:p>
          <a:p>
            <a:pPr algn="r"/>
            <a:r>
              <a:rPr lang="fr-FR" sz="1400" dirty="0" err="1" smtClean="0"/>
              <a:t>Abseg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220072" y="4509120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Préventica est une référence en termes de prévention/sécurité. Nous participerons sans hésitation à chaque fois que cela se présentera»</a:t>
            </a:r>
          </a:p>
          <a:p>
            <a:pPr algn="r"/>
            <a:r>
              <a:rPr lang="fr-FR" sz="1400" dirty="0" err="1" smtClean="0"/>
              <a:t>Casavigilance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220072" y="5373216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« Ce premier salon est un succès! Préventica a tous les moyens pour devenir le salon de référence de la sécurité et de la sûreté au Maroc »»</a:t>
            </a:r>
          </a:p>
          <a:p>
            <a:pPr algn="r"/>
            <a:r>
              <a:rPr lang="fr-FR" sz="1400" dirty="0" err="1" smtClean="0"/>
              <a:t>Protectas</a:t>
            </a:r>
            <a:r>
              <a:rPr lang="fr-FR" sz="1400" dirty="0" smtClean="0"/>
              <a:t> Maroc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402294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27775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3691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35150" y="395953"/>
            <a:ext cx="61212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024579"/>
                </a:solidFill>
                <a:latin typeface="Verdana" pitchFamily="34" charset="0"/>
              </a:rPr>
              <a:t>VISITEURS : </a:t>
            </a:r>
            <a:r>
              <a:rPr lang="fr-FR" sz="2000" b="1" dirty="0" smtClean="0">
                <a:solidFill>
                  <a:srgbClr val="024579"/>
                </a:solidFill>
                <a:latin typeface="Verdana" pitchFamily="34" charset="0"/>
              </a:rPr>
              <a:t>Profil</a:t>
            </a:r>
            <a:endParaRPr lang="fr-FR" sz="2000" b="1" dirty="0">
              <a:solidFill>
                <a:srgbClr val="024579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BQUEBQTEhUXFxkbGBUXFRwbGBgbHBoXGhgYGBocHCggGB8mHBgYITEhJykrLi4uGx8zODMsOCgtLi0BCgoKDg0OGBAQGzckICU2LzU3Ny8rNCwsNzY3Niw0LSw0LDUwNywsLDQsLSwsNywsODcsLC03LCwuNDQ0LywsNP/AABEIAMQBAQMBIgACEQEDEQH/xAAcAAEAAgMBAQEAAAAAAAAAAAAABQYBBAcDAgj/xABIEAACAQMCAwIKBgkDAgUFAAABAgMABBEFEhMhMQZBBxUXIlFSYXGT0xQyVFVzlCM0NUKBkbLB0mJyoTOxFoKis8IkQ1Njkv/EABoBAQACAwEAAAAAAAAAAAAAAAABAgMEBQb/xAAtEQEAAQIEAgkEAwAAAAAAAAAAAQIRAwQTUTJSBRUhMTRxkaHREhQiQWGB8f/aAAwDAQACEQMRAD8A7jSlR+u6zFaQmackICBkKSck4HIUiLiQpVL8p9h68vwmp5T7D15fhNV9OvYuulKpflPsPXl+E1PKfYevL8JqadexddKVS/KfYevL8JqeU+w9eX4TU069i66Uql+U+w9eX4TU8p9h68vwmpp17F10pVL8p9h68vwmp5T7D15fhNTTr2LrpSqX5T7D15fhNTyn2Hry/CamnXsXXSlQ3Z3tNDehzb8QqmAWaMquT3Anqcc8d2R6RUzVZiY7JClKVAUpXldTiNCxDMAM4VSzH3AczQiLvWlVXyg2frSfDaseUGy9aT4bVTUo3bX2WY5J9FrpVU8oNl60nw2p5QbL1pPhtTUo3PssxyT6LXSqp5QbL1pPhtTyg2XrSfDampRufZZjkn0WulVTyg2XrSfDanlBsvWk+G1NSjc+yzHJPotdKqnlBsvWk+G1PKDZetJ8NqalG59lmOSfRa6Vo6Nqsd1FxISSuSOYwcjryNb1XibteqmaZmKotJSlKKlUvwu/sx/xI/6qulUvwu/sxvxI/wCqr4fHBLhtKUrpKFKUoFKUoFKUoFKUoFTfZHs3Jf3AjTKouDJJj6i+z/UeYA9/cDURbwNI6pGpd2ICqOpJ5ACv0N2P7PLY2qxDBc+dI4/ecjn/AAHQewVhxsT6I7O9MQkdL06O3iSKFQiIMAf9yT3knmT31t0pWgsUpSgVpapqSW6h5dwTOCwRmC+1toO0e08q3awygjB5j0UTTa/b3OM9ur6Ga7L220rsUMyqRubLZPMDPLaM+yq/V07XdiWhaSaAoIACxUnBTv2r6QT09+Kpdc7EiYqm72uSxMOrBpjDm8R6/wBlKUqjbKUpQKUpQKUpQda8GH6gPxH/ALVbaqXgw/UB+I/9qttdHD4IeIz3iMTzkpSlXapVL8Lv7Mb8SP8Aqq6VS/C7+zG/Ej/qq+HxwS4bSlK6ShSlKBSlKBSlKBSlKC+eBqBGv3LAFkhYp7CWRSR7cHH8TXaq4b4IptupgevFIv8AS3/wruVaOY41oKUpWBJSlKBSlaupajFbxmS4kSJBy3OwAyeg59T7KCJ7caV9Is5Audyeeo9JUHII78jI9+DXGK7FpfbiwupeBDcKznkAVZQ3LopZQGPsFcflj2sy+qSP5HFamZjtiXo+g8SZoron9Wn1/wAfNKUrWd4pSlApSlApSlB1rwYfqA/Ef+1W2ql4MP1AfiP/AGq210cPgh4jPeIxPOSlKVdqlUvwu/sxvxI/6qulUvwu/sxvxI/6qvh8cEuG0pSukoUpSgUpSgUrKqSQACSTgADJJPQAd5rc1fS5LaQRzYDlFYoDkpuzhW9DYwce0VFxpUr0mt3QKXR0DDKllIDD0rkc/wCFedSJ7sHeiHUrZ2OBv2n/AM4KD/lhX6Ir8s1+guwfaIXtojFgZUAWUd+4dGx6GAz/ADHdWpmae6pMLJSlK1VilKUCq52yjto4vpd3C1wLcErGF3gFioL7D5uRgec31Rnpzqx1gig5F2Ruzq2qpPwo7eGzUskaAZJYkLuYAZ5gt05bcd5NVy+B4smeR4j5HoO45rtGgdmoLNpmt128Z9zDuGM4VB+6oy2B7fdVD8IPZtoZWuU5xSNlv9DHrn2E9/pOPRWvmKZmLw7PQ2NTRi1U1fvu+FNpSlab1BSlKBSlKBSlKDrXgw/UB+I/9qttVLwYfqA/Ef8AtVtro4fBDxGe8RieclKUq7VKpfhd/ZjfiR/1VdKpfhd/ZjfiR/1VfD44JcNpSldJQpSlAr7hiZ2VUBZmICqOZJPIAfxr4qR0XVjalpIlHGxiOQ8+FnIZlUjBcjkCeQGeRzUT/AuKwQ6LGHk2T6i6+YnVLcH94+329T0GBk1WtD7UNbyyzmNJ7l/qzSMTwyc7mCjkSfeMAY6cqhpZ2Zy7sWcnJZvOJPpOev8AGu29mYbbVbFJbq2i3jKMQm3mvLKMMMARjoeRyO6sNf4RertulQbPtDYyMsmpJe3kveXdeEmevDRXXA9mK6DpejaRewn6PDbuMc9g2SL/ALsYdaitZ8E0Dgm0keFu5X89P5/WHvyfdVIuOzOoadIJ+GQIiG4sbbkIBBO7BDbT0IIHKqfjXwzaRfJPBNbGUMssyx98XI59gfqB78n2ipzs72UtLa4eazLAhTE6CUsmcqx3Zydw5d/L0VyLWu3N7ck7pmiX1ISUH8wdx/iTXVPBbp00GngXAKlnZ1UjDKrYxu9pILc+fMe6qYlNcU/lKYW+lKVrpKUpQKUpQKoXhI7R7Fa0RebqC7HoFPcvpJx17vf0vtcd8IUshvmEu3zVAQL3JzI3f6jkn+NYceqYp7HS6KwacTMR9X67VapSlaL15SlKBSlKBSlKDrXgw/UB+I/9qttVLwYfqA/Ef+1W2ujh8EPEZ7xGJ5yUpSrtUql+F39mN+JH/VV0ql+F39mN+JH/AFVfD44JcNpSldJQpSlApSlBZNA7JtMgnupFtLX/APLIQC/siU/Wz6enoz0qyHwjxWkYt9Nt8xIMLJKxG45JLFAATkknmR16CudTzM53SMznGMsxJx6Mnur4x09vT2+6sc0fVxF15k8Kt8RyW2X2iN/7yGq/qnaG8viEllklyfNiQYBPcAiDzj78moq2gaR1SNS7sQFUDJJPcK6D2X7A6jBOk6/RonTOBIxfGVKnKpy6E/vVExRR2p71g7A+D9bcLPdgPP1VDzWL0exn9vQd3pNk0ztPFcXbwW4MqxqTJOv/AE1bICxg/vEjccjl5vfzxGahoFzMh8Y3yrABl44I+CrDv4kjOx2+kcqrNx4QrWziMGlW+QCcO2QhPrdd8nTv2++ta01zfvn2S6tSueeDzTbm4k8YX0jsSCIEJwoVuRcKOSgjkPTzJzyNdDrFVT9M2SUpSqjBNAa5z4TteO76Ih5YDSn096p7ujH+FUO3neM5jZkPpVip/wCKwV48UzazsZboivGwoxJqtf8Ah+g64JrQb6TOHYswlkBYnJOGIz/xUtL24vTGE4oHLG8IA5956fxAFV1jk5PMnqT1NYcbEiu1nS6NyGJlpqmuY7dilKVgdcpSlApSlApSlB1rwYfqA/Ef+1W2ql4MP1AfiP8A2q210cPgh4jPeIxPOSlKVdqlQfbLQTfWpgVxESytuK7vqnOMZH/epysMcDNTE2m8Dk/kfk+1p8E/Mp5H5PtafBPzK6LpGvwXTOIGdjGxV8xSKFYcihLKBuHo619vrCCd4AsjSJEJCAh2lSSoAc4XdkHlmsmvXuizm/kfk+1p8E/Mp5H5PtafBPzK6N2b1pL22S4iV0Ry20OAGIVmXOASMEqSOfSpOmvXuWcm8j8n2tPgn5lPI/J9rT4J+ZXWaU169y0KV2V8HNva+dPtupc8mZcIvo2oSRn2nPsxX12k8H0d7cmaWaRBsVQiBRgLnvYH0+irSt/GZjCGzIqB2UA+apJC5OMAkg4GcnBNbVV1Kr3umyr6J2Miso2NptM5zieZd5Ge7C7cDHcCM95qI1LsXqE77pNUcehY42jUe4JIP+cmr/UTrOvx25WMnMz54UZDDiEdcMEbOOpwGIHdSMSq9yyhXXgruJf+rfmT/ejt/wB5TWdP8Ee2VGmuFkjVgWj4RG8A5253nAPQ8uldA0LUuNGdzI0iHEgRXUKx84LiQBvqlevXryzipKra1e6LMKMDlWaw7YBPPl6Bk/wHfUFH2utjavdMXSFJDGWZDksHEfJVyx8846ViSnqUrXub6ONo1dgrSttRe9mCliB7gpOaCj6n4PpZ5pJWuUy7FscI8h3D6/cMD+Fa3kxf7Snwj/nXSaVi0aNnQp6UzVMREVe0fDm3kxf7Snwj/nTyYv8AaU+Ef866PI4UEnOAM8gSf5DmaiYe09q6h0mDITtDhWK5ztxuxjOeXXrTQo2T1tmub2j4U7yYv9pT4R/zp5MX+0p8I/510mlNCjY62zXN7R8ObeTF/tKfCP8AnTyYv9pT4R/zrpNKaFGx1tmub2j4c28mL/aU+Ef86eTF/tKfCP8AnXSaU0KNjrbNc3tHw5t5MX+0p8I/508mL/aU+Ef86vkOqxNcSW6tmWNFd12nkr5CnOMc9p5ZzW7TQo2Ots1ze0fCH7K6KbO34TOJDuZtwXHXuxk1MVr2d7HKGMThwrsjEcwGU4ZfeDyPtrYrJEWi0NHErqrqmqrvkpSlSoV8yOFBJ5AAk+4da+q0tZsmngeJZDFvUqXC5IDAg7cnAPPrzoK54K0J01ZmGGuJZpj/AOeRsf8ApArVn7RzhNXeRo+Faptj2KR+k4RZwWJyxBZBnl7hUzp3Zt4oYIPpBMMOzzRGqlwnNVds9MgE4AzjB5E5027DqbW7gM8p+lSvKzYXzWZw/Jcc/qqDknkOWKCL0Sa5tG0i0GxUkhcSxbcsojiDFy+eR3sOQGMnGT1rasO0NzeNDJZ44TXBDKUyotkLK0kkh6SMVBVF5gMuQRk1YrLRgspnmbjTGMR79u1VTOSqLk7cnmTkk4HPAAGn2Y7MtZxpELiSSGMtw4yqrgEkgOw858ZOOYHPocDAR+j6he3NxcqskMccF0qE8ItuVUUyRKdwOctzc+zAHMCJ0nWZIIdR1CZxKOO8aJgjfwyIYgpLHhoZC3LBxkn01c+z+jLaxuqszmSWSVmIAJaRizch3DoPdUJH2EQae1mbiY5besnLKMJTKCq9D55OSck5xnAGA2ezhuDdSs2wwMikuI9m+46OY8+c8YQKAzZzywSBUT4T+11zp/A+jRoRIW3O6sy5G3CDBGCck9e7lVv06zdATLM8znGWICqMeqi8h6cnJ9uAANwig1tLuGkgikkQxu8asyHqpKglT7icVUdbkeTXbVYkEht7aSXDPtUGVuEOe088KeWKvFVuHs7Ml5NdLcpvlRUKmDKqqfVC/pAepJPPnmg8LjWJYzaRmNI7i9kfcSCRGqKWOem9ggVB0yeeOWK0LHtZOI3L8OVmvGtbUKhUSkNgzO24+aoDZ2gfUPpGPDXbUzSLYcZPpKEXbTzRrtc7mCxrGeZUABTtIwqgEtkitrTtPk1CO1lkxaSWk0ijggNFIADGWh3DAU9xIOOfXrQbFr2glW51BZHjkitIEcsE24kZZHZc7jyCoOXUZ5mofSLqez03SYoRHvuJIg+8Et+l3TSnAwAQM8yTzPSppuxC8K+jWd1F5kEbQQgKqvedznAPMtz3E9Tmtu47Lb5bNzPIBaiQAbVy5cKuScYXCgryGcNyIoI6OeaTWZ/0yiG1gTKlG2gykucjiY3hEHn+hj5teWkazNeT21xbpGUcuHyhJit/O25kJwsrsEYxqOmA2doapm17MhZruRpXYXRyUAChf0Yj69WwAcdwz0J51nsxoMlrFHE9y0yRLtjUIEG3ou/BJcgchzA78EgEBL30zJFI6KXZUYqg6sQCQo955VSPBj2wub9pxcxoBHtIdFZQCScxncTkjGfT6av1YAoNPWrzgW00p/8Atxu//wDKk/2qpdhreePT7GEwIY3Uu7lyT56vMCV2+aS5XvOKs3aTSPpds8BkaJZBtdlALFe8DPIZ6dOhrbsbYxxLHu3bVChtuOQGByHLpQVDTu0ly0c9zM0CWtvNcCQhGLSJECoEXndQ6/WP1s4wMc/ePXbk3dhGxjX6SskkkO3JijVNy5fOS24hc4weeByrcPY6PxY1hxJNrBsyHG8s0hkLHu+seno5V6W/ZVVu47kzSs6RcM52fpMkEs5CjH1VGF2jzcdCQQgLHV5I5tUvZ5Q8Ns3CCBDz4aBisQMhCMXkAJ55IHTulNO1W8dy5EPAFvvc7WCpLkEJG+czKqbtzYAJAwRkhc/+B4za3Vs80rrcPI5PIbDI/E5ADziGA5tk8sDAOKkH0J3tpYZrmWRpImjMmFXaGXaSqqAN3fk5OfZyoILS9evW0/6dMbdY/orS7CjBtw88SZDfV2cgnU8juGcBp/aG8eXTEkWJTco7zLsO7akQYuPOxGN7KApBOOpHMCe1Ts6k1gbIO8cZjWPcuN2xdoIGRjJAx076zL2fU3yXXEccOHhLENuzBbcSTjdzwowCPq94JFBBw9o7gx6pK5hRLU7YyqMw3Rx75QSWG/mwUfV5gnHPFa+lapLaWljBNIHnulLbmDZQbeLMzncWlbLhQF25LD0VJ/8AgtfoVzbGeUi5d2dyFyC772wAO/pk5OO/GANi+7L75LaWO4ljltw4EhCtvWQAOGUjaOgxgADuHTAe/ZATC3xOix4kcRKq7DwQf0RdMnYxHMj2jODkVN142kGxApZ3PeznLE95OAAPcAAO4CvagUpSgVr6hJIsTtCgkkAO1C20Me4FsHb78GtisGgq3jbVPu+D86PlU8bap93wfnR8qsWna+SWa5hjs5GkttvEUSx89wJXYSRnIGeeKlOzHaKK+h4sO9cMVdHGHRhjKsMnuIP8aCM8bap93wfnR8qnjbVPu+D86PlVL3Or7bqK3RGkZlLyMCMQoMhWfPrMNoHU4Y/umpOgqvjbVPu+D86PlU8bap93wfnR8qrVSgqvjbVPu+D86PlU8bap93wfnR8qrVSgqvjbVPu+D86PlU8bap93wfnR8qrVSgp9xdahJjiaXavjpuu1OPdmHlXsNV1T7ug/Oj5VWqlBVfG2qfd8H50fKp421T7vg/Oj5VWqlBVfG2qfd8H50fKp421T7vg/Oj5VWqoftVrn0K3acxNKiY3hWAYAkKCAevM0Eb421T7vg/Oj5VPG2qfd8H50fKr3i7SyFIJGtHWKZogH4iHYJSoQsoOcZZRyz1qx0FV8bap93wfnR8qnjbVPu+D86PlVaqUFV8bap93wfnR8qnjbVPu+D86PlVaqUFV8bap93wfnR8qnjbVPu+D86PlVaqUFV8bap93wfnR8qnjbVPu+D86PlVaqUFV8bap93wfnR8qnjbVPu+D86PlVaqUGrpksrxK08axSHO5FfeF5nGGwM8sHp31tUpQKUpQKUrBNBzCz1xbLU9amkSV1X6OTw1zjzDjPPzck9Ty61P8Ag90Ux2TyGUb7x2nLREEJxACoQsuDgd5XqTy5Vo9ntNmOo6i1zaSrBdhFBZoiNqKyEOFkJG4HlyPtxWx2OsLvTuLbSRPc2ylmt5UdNwBOeGysykE5znpndzxigiOx2pzXNvHI1+VuXuApi2QASqjAsrKIt4zEjDdnlyqX1a5uDrMdrHdSxRSW7SYVIiVYFl80vETjkDg5qM7HWFza2SxyafIbhZWaOQtAUUvkB2Im3YUMcgDJHTrW9rmjyT6zFJJaPLbLAYmcmPbuYsc7S+7aM4Jx3nlQa+n9ormfRrucy7ZrZpgk0aJiURLkNtZSuDnBwB07qkkuLhtEW4FzIJzAJuJtj6lN23bw9u3+GfbU7qWio9jLaQqkKPC8ahVAVNykDCjuyc1WtEt702MdhPamMqqxPccSMxGIEAlArmQsUGACoGeZI6UGe2l/NazWCi8kijlcxzOwh6AA7yWjwp/49lbHYzU57iS8UzGe2VlW3uwqBnJU78FV2PtOMNtwfb0Hx24trh7uweC2lmWCUySMrRjkcDC73BLdT6PbWezOlTx3t/ePC0Mc+zZbhkMjFFALsFYorEgked+8c4oM+DXUJ7iO5e5neYpcyRKCsagKgTB8xBljuOe72V8XF/cDXktRcSCA2wnMe2P62912btm7bhR35686juyK3tpbXSfQZhLLcSSREvAUXiBQpk/TZ80jJAB5dKkLixn8fpci3kMAtRAZMx43b3bdjfu24Yc8Z9lB72GqTX93dRwytbQWzCPdGqGSSXnvJMisqquMYAyeue6sdmdammnvLG6fE9uRtnjUKXjYZV9pBUMAVzyx53TlWlZRPpN1eyyRySWk7cYSRLuaJ8kurpndg7uTAEALzx3e/YSDj3N1qWV23JVYUDAlY0AXL4JCsxAO3quOfPkAz4N7y4vNPMtxcSNI7soYLGNgU4yg4eMnv3A1G6/qt3DoMV2t1J9IKxOzbIsNxCgK7eHgAZ5Y5+kmtnspZ3unxzWq2pnXiO1vOJYxFhugmDNxFweZ2q3U4Bxk/XbnQpjo8djaxSXDhYUDAoBiLZlnLsOu3uzzoJrQ5GNyQl6buMRAurcIlHZv0ZVoo1ByFkyCeWF9Na/hS/ZF1/tT/wBxK2dIkczjbZSWqtF+lkfhcyh/RxqI5WyfPkOSMYHX0ePhGtZZtPlgt4nmkk2gBSgAw6sSxdh3A9M0GjoeszcLToTaSpG4jVpnMRQhYGdSoWRmBLIpGVGPYcCte7vLg6vPbfTZYYVteODth8xt6rglozlACTgnPtqz9lg4s4ElieF440RlYqeaooJBViCM55/8VT9Z7MvearcGe2f6PJa8FZTwztkDhllVd+4YwcHGfZzoLH4PtWnutPimuhiRt3MLt3qGIV9vdkfwPUcjWp2X7TPPf3cEuAuEltunnQkbCwI6gsA3P18d1aVjLqMWmvbyW0j3KDhRzJJEVdTlVmBaQEFV6hgCSB6Tjw1Ps/LbXlhcWMFzKI1KTI0wYiEgAIOJJ1XLHaOWQKD27Ya5dWN4kys81oFBni2pmMM2wOhChuRxyJPo78iXivS11xluna1NtxggEezqRkNs34288buv8q9ZA73zK9tIYHt9jSNwyhJJLKy792MHH1cZzUN2W7IyWtxdQsWeyeLEOWB2iRmMkXp5dc9DnPUmg2OzN3c6jAbozvaRuziGKJIyQqsVDStIjbmJB5LtGKnUupILPfc4eVE87aABI/QbR3bmxge0VWOzJuNLiWylge5G9xbSRPEOIDukKusjqUYecc8xjlnOM7uoxXU4s4Z4ZMM4kuXidQsZXc0casHVztk4Z3AdE9tBs9gNbku7TNxjjxSPFMAMYdD6B05Ef81H9kb64k1LUYZriSWO2MQjUrGP+oHJ3FUBONoxz9+a8+z+lz2eq3PDhma0nCHiNIrbZR9Zjuk3kHLZOM9O4V9dkrG4TUtSllglijuTEY3Yxn/piQHIVyQTuBHL34oNPs32llvHP/1QhuVuCGsWVFXhLJhlG5d7Pw8ksG+tywBWxrepSprCW5vHgge3Mh5Qja4ZlAVnjPIgdDk9edamq6BPe/RjLZiC8jliMt4rRbCqEFmQq3EfPVVZRg9479vV7Sc61HcizlmgS3MRYGHmxZm3KryAkcwOeDz6UFm7Ms5tlaSb6TuLsk2AC8bMxiyFUDIQqMgDOM99StRfZ4vwiGhNsqsViiJUssYAA3bWZckhjyPIEDuqUoFKUoFKUoFKh4NeRr+SzxhkiWTdn62SQ6gf6QYjn/8AYPRUssgJIBBI6jPT30H1SvI3CesvXHUdfRX2jgjIII9IoPqlYBrAkGM5GPTnl/Og+qVjcMZ7vTXzJKF+sQPecUH3SvjirjORj055fzpHKrfVIb3HNB91H6fosEDu8ESxGTm+zzVY+sVHmlv9WM1ucdc43Ln0ZGf5UedV5Myj3kCg9KVo6zeNFbSyxhXMcbOFYkBtoLYyAcZA64NaWiarNMkEskcSRSwiTcrklCQjKpBUAjDN52eqjlzoJulfEcqt9Ug+45r6zQZpXnx1xncuPTkY/nWTKAASQAenPr7qD7pXk1wgOCyg+gkZr1oFK+GlAGSQB6Sawsyk4DAn0ZGaDQ1XSRPJbszYEEnFAA84sFKrhs+auGbIxz5DIGcydQOpdoDBf29u6Dhzhgsu45WQDKowxjzsNg57ulNQ19kv7e0SMNxVdnkLEbNoB2gAHcSM94xy9NBPUrGa+OOucblz6MjP8qD0pXyzgdSBnpWWbAyeQoM0rCsCMjmKzQKUpQK8bu5SJGeVlRFGWZjgADvJr2pQczu7hoW0/UZZYtjyuHAGGWO684h34hEgjYRjkBgKe4Vt6hMV1Np7IrIzsLWYKQdoeJJIZnGeiPuyfQxFdAxTFByNzAuh3qK0eF1BwuSDyF4pQn1vMGc94zU9o+pLbjUSpjy1ygimB2wSySxxqqxrzA2HAcgt0Zj3gX7FMUHPNNmU2F7YTTGJreRo94biMsUjK0TtnG5VEmxicckbOK+ELS2ciSNb2zreLtuEQmznZER1ZlLYVDtCHBxxF5HPKuj4pQUFbo3Omx2uyO3lueOvDWQoNitJuliJBPDYhSvL6rjHLnWlreuR3WlWMsrR7/pdoJASvmukyibr0GAzf7TnpXS8VjFBzjVkTOryQ7RaNY7SRjhPcbZclP3WbaUUkdTtHUVP9hp0MUarJA7G3gOIhgqoXAEnnHnknB5ZweXKrTimKDnM8tr4x1cT8Jg0FqNmAzuwW43KijzmfJTkOeSvsrUZZEl0dbl4UuRZ3AkacBsMUh2iTzgSeRGc9Q3Wuo4rGKCA1a7j8VSurJwzbPtbPmkGMhSp7weWPTkVH9krWPxfbzmYuv0NVYO4ZFykZYc+SYK4I93oq4YrGKDlXg/lRH055tkSiw2RSKQFlfKGWOZscnQIGC+1znliprSNZxqSSM6cG/ibhHigjdC+IsDA2b4n6ZPnL6aveKYoOXyxcETS24W4tLm5ljuIlwwhm+kMsc6joFI2hh/tapuOSJdQvhqWwAiMW/GA4Zg4Y3rFu5E7924Dn9XPLFXXFZoOcag8PjQYe3iXxaoP0gDkvEztbLAq2zHM5x6DVy1vVlituIGVWk2pFuO3LyELHnPoLAn0AE91SmKzig5dcEvpGoWJHFltHYBAeI5i3LLGRyy5VG2ZxnKGrppc8E9xxrcxyKsIXiJggZbOzcO8Bea9RkZHOp3FKCkdtEW4a4hidfpMUEU8KgjcJI5HkTA658wD3N7a1PpY8YaVJMVjlnFzI6FhleJFGIlI9O1FT2lTXQcUxQUO71wLqEN1xE+jPJJZlhKCOgYMV6AiVHXdnoy91QfatUe61NQqsh+hcZkwZokUvvmiUDJdORJ6ryPPpXWMVnFBQ5JYHvb43xR4ZIYforNgo8JRuIIT0L8TmQvM5j9laencdBpPjPdwhA4kMnNVnwnB45PINs3AFv3s9+K6RilBH6IYSjG1CiMuxyv1C2fPKY5Ebs8x1OakKUoFKUoFKUoFKUoFKUoFKUoFKUoFKUoFKUoFKUoFKUoFKUoFKUoFKUoFKUoFK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18" descr="communica organis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7" y="6216113"/>
            <a:ext cx="447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8" y="116632"/>
            <a:ext cx="1369157" cy="10081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37">
            <a:off x="8098054" y="1218216"/>
            <a:ext cx="854542" cy="3281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51720" y="2490862"/>
            <a:ext cx="2016224" cy="32316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LES PROFESSIONNELS</a:t>
            </a:r>
          </a:p>
          <a:p>
            <a:endParaRPr lang="fr-FR" sz="12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 smtClean="0"/>
              <a:t>Fabricants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/>
              <a:t>Distributeurs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/>
              <a:t>Intégrateurs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/>
              <a:t>Installateurs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/>
              <a:t>Bureaux </a:t>
            </a:r>
            <a:r>
              <a:rPr lang="fr-FR" sz="1200" b="1" dirty="0" smtClean="0"/>
              <a:t>d’Etudes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 smtClean="0"/>
              <a:t>Organismes de formations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 smtClean="0"/>
              <a:t>Certificateurs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200" b="1" dirty="0" smtClean="0"/>
              <a:t>Organismes publics</a:t>
            </a:r>
            <a:r>
              <a:rPr lang="fr-FR" sz="1200" dirty="0"/>
              <a:t/>
            </a:r>
            <a:br>
              <a:rPr lang="fr-FR" sz="1200" dirty="0"/>
            </a:b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6056" y="3055600"/>
            <a:ext cx="3608064" cy="26776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LES UTILISATEURS</a:t>
            </a:r>
          </a:p>
          <a:p>
            <a:endParaRPr lang="fr-FR" sz="1200" dirty="0" smtClean="0"/>
          </a:p>
          <a:p>
            <a:pPr>
              <a:lnSpc>
                <a:spcPct val="150000"/>
              </a:lnSpc>
            </a:pPr>
            <a:r>
              <a:rPr lang="fr-FR" sz="1200" b="1" dirty="0" smtClean="0"/>
              <a:t>26% Industrie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16% Administration </a:t>
            </a:r>
            <a:r>
              <a:rPr lang="fr-FR" sz="1000" b="1" dirty="0"/>
              <a:t>/ Collectivités territoriales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15% Energie / Environnement</a:t>
            </a:r>
          </a:p>
          <a:p>
            <a:pPr>
              <a:lnSpc>
                <a:spcPct val="150000"/>
              </a:lnSpc>
            </a:pPr>
            <a:r>
              <a:rPr lang="fr-FR" sz="1200" b="1" dirty="0"/>
              <a:t>12% Etablissements de santé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10% BTP</a:t>
            </a:r>
            <a:endParaRPr lang="fr-FR" sz="1200" b="1" dirty="0"/>
          </a:p>
          <a:p>
            <a:pPr>
              <a:lnSpc>
                <a:spcPct val="150000"/>
              </a:lnSpc>
            </a:pPr>
            <a:r>
              <a:rPr lang="fr-FR" sz="1200" b="1" dirty="0" smtClean="0"/>
              <a:t>  8% Grande distribution </a:t>
            </a:r>
            <a:r>
              <a:rPr lang="fr-FR" sz="1000" b="1" dirty="0"/>
              <a:t>/ </a:t>
            </a:r>
            <a:r>
              <a:rPr lang="fr-FR" sz="1000" b="1" dirty="0" smtClean="0"/>
              <a:t>Transports / </a:t>
            </a:r>
            <a:r>
              <a:rPr lang="fr-FR" sz="1000" b="1" dirty="0"/>
              <a:t>Logistique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  4% Banque / Assurances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  3% Tourisme </a:t>
            </a:r>
            <a:r>
              <a:rPr lang="fr-FR" sz="1000" b="1" dirty="0"/>
              <a:t>/ Hôtellerie / 	Restauration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345299"/>
              </p:ext>
            </p:extLst>
          </p:nvPr>
        </p:nvGraphicFramePr>
        <p:xfrm>
          <a:off x="2699792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765937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6342</TotalTime>
  <Words>721</Words>
  <Application>Microsoft Office PowerPoint</Application>
  <PresentationFormat>Affichage à l'écran (4:3)</PresentationFormat>
  <Paragraphs>195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aureliac</dc:creator>
  <cp:lastModifiedBy>Charlotte</cp:lastModifiedBy>
  <cp:revision>378</cp:revision>
  <cp:lastPrinted>2014-06-23T15:40:33Z</cp:lastPrinted>
  <dcterms:created xsi:type="dcterms:W3CDTF">2011-07-12T08:41:21Z</dcterms:created>
  <dcterms:modified xsi:type="dcterms:W3CDTF">2014-06-25T14:24:38Z</dcterms:modified>
</cp:coreProperties>
</file>